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8" r:id="rId5"/>
  </p:sldMasterIdLst>
  <p:notesMasterIdLst>
    <p:notesMasterId r:id="rId66"/>
  </p:notesMasterIdLst>
  <p:handoutMasterIdLst>
    <p:handoutMasterId r:id="rId67"/>
  </p:handoutMasterIdLst>
  <p:sldIdLst>
    <p:sldId id="352" r:id="rId6"/>
    <p:sldId id="257" r:id="rId7"/>
    <p:sldId id="265" r:id="rId8"/>
    <p:sldId id="296" r:id="rId9"/>
    <p:sldId id="349" r:id="rId10"/>
    <p:sldId id="262" r:id="rId11"/>
    <p:sldId id="350" r:id="rId12"/>
    <p:sldId id="351" r:id="rId13"/>
    <p:sldId id="295" r:id="rId14"/>
    <p:sldId id="329" r:id="rId15"/>
    <p:sldId id="297" r:id="rId16"/>
    <p:sldId id="316" r:id="rId17"/>
    <p:sldId id="328" r:id="rId18"/>
    <p:sldId id="283" r:id="rId19"/>
    <p:sldId id="298" r:id="rId20"/>
    <p:sldId id="299" r:id="rId21"/>
    <p:sldId id="300" r:id="rId22"/>
    <p:sldId id="301" r:id="rId23"/>
    <p:sldId id="318" r:id="rId24"/>
    <p:sldId id="355" r:id="rId25"/>
    <p:sldId id="327" r:id="rId26"/>
    <p:sldId id="354" r:id="rId27"/>
    <p:sldId id="302" r:id="rId28"/>
    <p:sldId id="320" r:id="rId29"/>
    <p:sldId id="348" r:id="rId30"/>
    <p:sldId id="303" r:id="rId31"/>
    <p:sldId id="357" r:id="rId32"/>
    <p:sldId id="358" r:id="rId33"/>
    <p:sldId id="304" r:id="rId34"/>
    <p:sldId id="359" r:id="rId35"/>
    <p:sldId id="305" r:id="rId36"/>
    <p:sldId id="306" r:id="rId37"/>
    <p:sldId id="322" r:id="rId38"/>
    <p:sldId id="330" r:id="rId39"/>
    <p:sldId id="347" r:id="rId40"/>
    <p:sldId id="332" r:id="rId41"/>
    <p:sldId id="344" r:id="rId42"/>
    <p:sldId id="324" r:id="rId43"/>
    <p:sldId id="360" r:id="rId44"/>
    <p:sldId id="336" r:id="rId45"/>
    <p:sldId id="339" r:id="rId46"/>
    <p:sldId id="340" r:id="rId47"/>
    <p:sldId id="338" r:id="rId48"/>
    <p:sldId id="342" r:id="rId49"/>
    <p:sldId id="341" r:id="rId50"/>
    <p:sldId id="337" r:id="rId51"/>
    <p:sldId id="345" r:id="rId52"/>
    <p:sldId id="346" r:id="rId53"/>
    <p:sldId id="307" r:id="rId54"/>
    <p:sldId id="313" r:id="rId55"/>
    <p:sldId id="314" r:id="rId56"/>
    <p:sldId id="315" r:id="rId57"/>
    <p:sldId id="312" r:id="rId58"/>
    <p:sldId id="311" r:id="rId59"/>
    <p:sldId id="323" r:id="rId60"/>
    <p:sldId id="309" r:id="rId61"/>
    <p:sldId id="308" r:id="rId62"/>
    <p:sldId id="317" r:id="rId63"/>
    <p:sldId id="353" r:id="rId64"/>
    <p:sldId id="281" r:id="rId6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folien" id="{B519170F-4CFE-401A-9FEB-817BD6A96AFC}">
          <p14:sldIdLst>
            <p14:sldId id="352"/>
            <p14:sldId id="257"/>
            <p14:sldId id="265"/>
            <p14:sldId id="296"/>
            <p14:sldId id="349"/>
            <p14:sldId id="262"/>
            <p14:sldId id="350"/>
            <p14:sldId id="351"/>
            <p14:sldId id="295"/>
            <p14:sldId id="329"/>
            <p14:sldId id="297"/>
            <p14:sldId id="316"/>
            <p14:sldId id="328"/>
            <p14:sldId id="283"/>
            <p14:sldId id="298"/>
            <p14:sldId id="299"/>
          </p14:sldIdLst>
        </p14:section>
        <p14:section name="Form" id="{C0E2AB2E-CD21-4CE6-A695-325FC270A8CA}">
          <p14:sldIdLst>
            <p14:sldId id="300"/>
            <p14:sldId id="301"/>
            <p14:sldId id="318"/>
            <p14:sldId id="355"/>
            <p14:sldId id="327"/>
            <p14:sldId id="354"/>
            <p14:sldId id="302"/>
            <p14:sldId id="320"/>
            <p14:sldId id="348"/>
            <p14:sldId id="303"/>
            <p14:sldId id="357"/>
            <p14:sldId id="358"/>
            <p14:sldId id="304"/>
            <p14:sldId id="359"/>
            <p14:sldId id="305"/>
            <p14:sldId id="306"/>
          </p14:sldIdLst>
        </p14:section>
        <p14:section name="SOLID" id="{64A1A0EA-4910-42D5-8650-BB29A7E16C5C}">
          <p14:sldIdLst>
            <p14:sldId id="322"/>
            <p14:sldId id="330"/>
            <p14:sldId id="347"/>
            <p14:sldId id="332"/>
            <p14:sldId id="344"/>
            <p14:sldId id="324"/>
            <p14:sldId id="360"/>
            <p14:sldId id="336"/>
            <p14:sldId id="339"/>
            <p14:sldId id="340"/>
            <p14:sldId id="338"/>
            <p14:sldId id="342"/>
            <p14:sldId id="341"/>
            <p14:sldId id="337"/>
            <p14:sldId id="345"/>
            <p14:sldId id="346"/>
          </p14:sldIdLst>
        </p14:section>
        <p14:section name="Architecture" id="{C2E83D95-7A04-4D19-9F3F-E617A509057D}">
          <p14:sldIdLst>
            <p14:sldId id="307"/>
            <p14:sldId id="313"/>
            <p14:sldId id="314"/>
            <p14:sldId id="315"/>
            <p14:sldId id="312"/>
            <p14:sldId id="311"/>
            <p14:sldId id="323"/>
            <p14:sldId id="309"/>
            <p14:sldId id="308"/>
            <p14:sldId id="317"/>
            <p14:sldId id="353"/>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991"/>
    <a:srgbClr val="F7A7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97" autoAdjust="0"/>
  </p:normalViewPr>
  <p:slideViewPr>
    <p:cSldViewPr snapToGrid="0">
      <p:cViewPr varScale="1">
        <p:scale>
          <a:sx n="77" d="100"/>
          <a:sy n="77" d="100"/>
        </p:scale>
        <p:origin x="1878"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C1ACDF6-E382-BE42-969C-75FB2B600F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8AD1E75E-8668-CE4C-95AA-4A822BB806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57BE-E60D-C74E-A74F-31907559C7B6}" type="datetimeFigureOut">
              <a:rPr lang="de-DE" smtClean="0"/>
              <a:t>23.06.2023</a:t>
            </a:fld>
            <a:endParaRPr lang="de-DE"/>
          </a:p>
        </p:txBody>
      </p:sp>
      <p:sp>
        <p:nvSpPr>
          <p:cNvPr id="4" name="Fußzeilenplatzhalter 3">
            <a:extLst>
              <a:ext uri="{FF2B5EF4-FFF2-40B4-BE49-F238E27FC236}">
                <a16:creationId xmlns:a16="http://schemas.microsoft.com/office/drawing/2014/main" id="{05C0ECE2-4E64-1D40-B609-C9BC54F4C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12BC8F56-6F96-4447-A2CE-3555C2CF28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B4B09A-4FDE-5E4A-93CC-8FB11D23216C}" type="slidenum">
              <a:rPr lang="de-DE" smtClean="0"/>
              <a:t>‹#›</a:t>
            </a:fld>
            <a:endParaRPr lang="de-DE"/>
          </a:p>
        </p:txBody>
      </p:sp>
    </p:spTree>
    <p:extLst>
      <p:ext uri="{BB962C8B-B14F-4D97-AF65-F5344CB8AC3E}">
        <p14:creationId xmlns:p14="http://schemas.microsoft.com/office/powerpoint/2010/main" val="29759511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2DC0E-EDC3-7B46-9787-8A18687CF50D}" type="datetimeFigureOut">
              <a:rPr lang="de-DE" smtClean="0"/>
              <a:t>23.06.2023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C65E6-2E9B-FF48-9C16-C8157E2F596F}" type="slidenum">
              <a:rPr lang="de-DE" smtClean="0"/>
              <a:t>‹#›</a:t>
            </a:fld>
            <a:endParaRPr lang="de-DE"/>
          </a:p>
        </p:txBody>
      </p:sp>
    </p:spTree>
    <p:extLst>
      <p:ext uri="{BB962C8B-B14F-4D97-AF65-F5344CB8AC3E}">
        <p14:creationId xmlns:p14="http://schemas.microsoft.com/office/powerpoint/2010/main" val="17518639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1</a:t>
            </a:fld>
            <a:endParaRPr lang="de-DE"/>
          </a:p>
        </p:txBody>
      </p:sp>
    </p:spTree>
    <p:extLst>
      <p:ext uri="{BB962C8B-B14F-4D97-AF65-F5344CB8AC3E}">
        <p14:creationId xmlns:p14="http://schemas.microsoft.com/office/powerpoint/2010/main" val="195515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10</a:t>
            </a:fld>
            <a:endParaRPr lang="de-DE"/>
          </a:p>
        </p:txBody>
      </p:sp>
    </p:spTree>
    <p:extLst>
      <p:ext uri="{BB962C8B-B14F-4D97-AF65-F5344CB8AC3E}">
        <p14:creationId xmlns:p14="http://schemas.microsoft.com/office/powerpoint/2010/main" val="98937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a:p>
            <a:r>
              <a:rPr lang="en-US"/>
              <a:t>Extract predicates of if</a:t>
            </a:r>
            <a:r>
              <a:rPr lang="en-150"/>
              <a:t> </a:t>
            </a:r>
            <a:r>
              <a:rPr lang="en-US"/>
              <a:t>while in functions</a:t>
            </a:r>
            <a:r>
              <a:rPr lang="en-150"/>
              <a:t>.</a:t>
            </a:r>
            <a:endParaRPr lang="en-US"/>
          </a:p>
          <a:p>
            <a:endParaRPr lang="en-US"/>
          </a:p>
          <a:p>
            <a:r>
              <a:rPr lang="en-US"/>
              <a:t>Large code - why we like</a:t>
            </a:r>
            <a:r>
              <a:rPr lang="en-150"/>
              <a:t> </a:t>
            </a:r>
            <a:r>
              <a:rPr lang="en-US"/>
              <a:t>t</a:t>
            </a:r>
            <a:r>
              <a:rPr lang="en-150"/>
              <a:t>h</a:t>
            </a:r>
            <a:r>
              <a:rPr lang="en-US"/>
              <a:t>e</a:t>
            </a:r>
            <a:r>
              <a:rPr lang="en-150"/>
              <a:t>m</a:t>
            </a:r>
            <a:r>
              <a:rPr lang="en-US"/>
              <a:t>? </a:t>
            </a:r>
            <a:r>
              <a:rPr lang="en-150"/>
              <a:t>B</a:t>
            </a:r>
            <a:r>
              <a:rPr lang="en-US" err="1"/>
              <a:t>ecause</a:t>
            </a:r>
            <a:r>
              <a:rPr lang="en-US"/>
              <a:t> we are familiar with that; recognize as landmarks, but not good for beginners as they gets lost</a:t>
            </a:r>
            <a:r>
              <a:rPr lang="en-150"/>
              <a:t>.</a:t>
            </a:r>
            <a:endParaRPr lang="en-US"/>
          </a:p>
          <a:p>
            <a:r>
              <a:rPr lang="en-US"/>
              <a:t>With small and well named functions, sign posts, save times, even beginners can find their way and can be productive in less time.</a:t>
            </a:r>
          </a:p>
          <a:p>
            <a:r>
              <a:rPr lang="en-US"/>
              <a:t>Sign posts</a:t>
            </a:r>
          </a:p>
        </p:txBody>
      </p:sp>
      <p:sp>
        <p:nvSpPr>
          <p:cNvPr id="4" name="Slide Number Placeholder 3"/>
          <p:cNvSpPr>
            <a:spLocks noGrp="1"/>
          </p:cNvSpPr>
          <p:nvPr>
            <p:ph type="sldNum" sz="quarter" idx="5"/>
          </p:nvPr>
        </p:nvSpPr>
        <p:spPr/>
        <p:txBody>
          <a:bodyPr/>
          <a:lstStyle/>
          <a:p>
            <a:fld id="{2D3C65E6-2E9B-FF48-9C16-C8157E2F596F}" type="slidenum">
              <a:rPr lang="de-DE" smtClean="0"/>
              <a:t>11</a:t>
            </a:fld>
            <a:endParaRPr lang="de-DE"/>
          </a:p>
        </p:txBody>
      </p:sp>
    </p:spTree>
    <p:extLst>
      <p:ext uri="{BB962C8B-B14F-4D97-AF65-F5344CB8AC3E}">
        <p14:creationId xmlns:p14="http://schemas.microsoft.com/office/powerpoint/2010/main" val="199529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a:p>
            <a:r>
              <a:rPr lang="en-US"/>
              <a:t>Gets items from a list of arrays… Which items? Why?</a:t>
            </a:r>
          </a:p>
        </p:txBody>
      </p:sp>
      <p:sp>
        <p:nvSpPr>
          <p:cNvPr id="4" name="Slide Number Placeholder 3"/>
          <p:cNvSpPr>
            <a:spLocks noGrp="1"/>
          </p:cNvSpPr>
          <p:nvPr>
            <p:ph type="sldNum" sz="quarter" idx="5"/>
          </p:nvPr>
        </p:nvSpPr>
        <p:spPr/>
        <p:txBody>
          <a:bodyPr/>
          <a:lstStyle/>
          <a:p>
            <a:fld id="{2D3C65E6-2E9B-FF48-9C16-C8157E2F596F}" type="slidenum">
              <a:rPr lang="de-DE" smtClean="0"/>
              <a:t>12</a:t>
            </a:fld>
            <a:endParaRPr lang="de-DE"/>
          </a:p>
        </p:txBody>
      </p:sp>
    </p:spTree>
    <p:extLst>
      <p:ext uri="{BB962C8B-B14F-4D97-AF65-F5344CB8AC3E}">
        <p14:creationId xmlns:p14="http://schemas.microsoft.com/office/powerpoint/2010/main" val="3834790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a:p>
            <a:r>
              <a:rPr lang="en-US" err="1"/>
              <a:t>Ohh</a:t>
            </a:r>
            <a:r>
              <a:rPr lang="en-US"/>
              <a:t>, game board… cells… flagged cells…</a:t>
            </a:r>
          </a:p>
        </p:txBody>
      </p:sp>
      <p:sp>
        <p:nvSpPr>
          <p:cNvPr id="4" name="Slide Number Placeholder 3"/>
          <p:cNvSpPr>
            <a:spLocks noGrp="1"/>
          </p:cNvSpPr>
          <p:nvPr>
            <p:ph type="sldNum" sz="quarter" idx="5"/>
          </p:nvPr>
        </p:nvSpPr>
        <p:spPr/>
        <p:txBody>
          <a:bodyPr/>
          <a:lstStyle/>
          <a:p>
            <a:fld id="{2D3C65E6-2E9B-FF48-9C16-C8157E2F596F}" type="slidenum">
              <a:rPr lang="de-DE" smtClean="0"/>
              <a:t>13</a:t>
            </a:fld>
            <a:endParaRPr lang="de-DE"/>
          </a:p>
        </p:txBody>
      </p:sp>
    </p:spTree>
    <p:extLst>
      <p:ext uri="{BB962C8B-B14F-4D97-AF65-F5344CB8AC3E}">
        <p14:creationId xmlns:p14="http://schemas.microsoft.com/office/powerpoint/2010/main" val="192093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No </a:t>
            </a:r>
            <a:r>
              <a:rPr lang="en-US" err="1"/>
              <a:t>boolean</a:t>
            </a:r>
            <a:r>
              <a:rPr lang="en-US"/>
              <a:t> to pass to a function</a:t>
            </a:r>
          </a:p>
          <a:p>
            <a:r>
              <a:rPr lang="en-US"/>
              <a:t>=&gt; as we declare to the world that the function is doing more than one thing.</a:t>
            </a:r>
          </a:p>
          <a:p>
            <a:pPr marL="171450" indent="-171450">
              <a:buFont typeface="Symbol" panose="05050102010706020507" pitchFamily="18" charset="2"/>
              <a:buChar char="Þ"/>
            </a:pPr>
            <a:r>
              <a:rPr lang="en-US"/>
              <a:t>instead write 2 function one for the true case and one for the false case.</a:t>
            </a:r>
            <a:endParaRPr lang="en-150"/>
          </a:p>
          <a:p>
            <a:pPr marL="0" indent="0">
              <a:buFont typeface="Symbol" panose="05050102010706020507" pitchFamily="18" charset="2"/>
              <a:buNone/>
            </a:pPr>
            <a:r>
              <a:rPr lang="en-US" err="1"/>
              <a:t>Innies</a:t>
            </a:r>
            <a:r>
              <a:rPr lang="en-US"/>
              <a:t> not outies</a:t>
            </a:r>
          </a:p>
          <a:p>
            <a:pPr marL="0" indent="0">
              <a:buFont typeface="Symbol" panose="05050102010706020507" pitchFamily="18" charset="2"/>
              <a:buNone/>
            </a:pPr>
            <a:r>
              <a:rPr lang="en-US"/>
              <a:t>- no output argument, use return value</a:t>
            </a:r>
          </a:p>
          <a:p>
            <a:pPr marL="171450" indent="-171450">
              <a:buFontTx/>
              <a:buChar char="-"/>
            </a:pPr>
            <a:r>
              <a:rPr lang="en-US"/>
              <a:t>cause double takes, avoid where possible</a:t>
            </a:r>
            <a:endParaRPr lang="en-150"/>
          </a:p>
          <a:p>
            <a:pPr marL="0" indent="0">
              <a:buFontTx/>
              <a:buNone/>
            </a:pPr>
            <a:r>
              <a:rPr lang="en-US"/>
              <a:t>The null defense -</a:t>
            </a:r>
          </a:p>
          <a:p>
            <a:pPr marL="0" indent="0">
              <a:buFontTx/>
              <a:buNone/>
            </a:pPr>
            <a:r>
              <a:rPr lang="en-US"/>
              <a:t>=&gt; don't pass a nullable argument</a:t>
            </a:r>
          </a:p>
          <a:p>
            <a:pPr marL="171450" indent="-171450">
              <a:buFont typeface="Symbol" panose="05050102010706020507" pitchFamily="18" charset="2"/>
              <a:buChar char="Þ"/>
            </a:pPr>
            <a:r>
              <a:rPr lang="en-US"/>
              <a:t>make 2 function, one that gets the arguments with value, and one without argument</a:t>
            </a:r>
            <a:endParaRPr lang="en-150"/>
          </a:p>
          <a:p>
            <a:pPr marL="0" indent="0">
              <a:buFont typeface="Symbol" panose="05050102010706020507" pitchFamily="18" charset="2"/>
              <a:buNone/>
            </a:pPr>
            <a:r>
              <a:rPr lang="en-US"/>
              <a:t>Defensive programming =&gt; hate them, my teammates are so careless, waste of time</a:t>
            </a:r>
          </a:p>
          <a:p>
            <a:pPr marL="171450" indent="-171450">
              <a:buFont typeface="Symbol" panose="05050102010706020507" pitchFamily="18" charset="2"/>
              <a:buChar char="Þ"/>
            </a:pPr>
            <a:r>
              <a:rPr lang="en-US"/>
              <a:t>means you don't trust your teammates or unit tests</a:t>
            </a:r>
            <a:endParaRPr lang="en-150"/>
          </a:p>
          <a:p>
            <a:pPr marL="0" indent="0">
              <a:buFont typeface="Symbol" panose="05050102010706020507" pitchFamily="18" charset="2"/>
              <a:buNone/>
            </a:pPr>
            <a:endParaRPr lang="en-150"/>
          </a:p>
          <a:p>
            <a:pPr marL="0" indent="0">
              <a:buFont typeface="Symbol" panose="05050102010706020507" pitchFamily="18" charset="2"/>
              <a:buNone/>
            </a:pPr>
            <a:r>
              <a:rPr lang="en-US"/>
              <a:t>The stepdown rule</a:t>
            </a:r>
          </a:p>
          <a:p>
            <a:pPr marL="0" indent="0">
              <a:buFont typeface="Symbol" panose="05050102010706020507" pitchFamily="18" charset="2"/>
              <a:buNone/>
            </a:pPr>
            <a:r>
              <a:rPr lang="en-US"/>
              <a:t>- some time ago there was a scissor rule = public top, private bottom</a:t>
            </a:r>
          </a:p>
          <a:p>
            <a:pPr marL="0" indent="0">
              <a:buFont typeface="Symbol" panose="05050102010706020507" pitchFamily="18" charset="2"/>
              <a:buNone/>
            </a:pPr>
            <a:r>
              <a:rPr lang="en-US"/>
              <a:t>- follow a non optimal convention is better than to confuse everybody by doing something unexpected</a:t>
            </a:r>
          </a:p>
        </p:txBody>
      </p:sp>
      <p:sp>
        <p:nvSpPr>
          <p:cNvPr id="4" name="Slide Number Placeholder 3"/>
          <p:cNvSpPr>
            <a:spLocks noGrp="1"/>
          </p:cNvSpPr>
          <p:nvPr>
            <p:ph type="sldNum" sz="quarter" idx="5"/>
          </p:nvPr>
        </p:nvSpPr>
        <p:spPr/>
        <p:txBody>
          <a:bodyPr/>
          <a:lstStyle/>
          <a:p>
            <a:fld id="{2D3C65E6-2E9B-FF48-9C16-C8157E2F596F}" type="slidenum">
              <a:rPr lang="de-DE" smtClean="0"/>
              <a:t>14</a:t>
            </a:fld>
            <a:endParaRPr lang="de-DE"/>
          </a:p>
        </p:txBody>
      </p:sp>
    </p:spTree>
    <p:extLst>
      <p:ext uri="{BB962C8B-B14F-4D97-AF65-F5344CB8AC3E}">
        <p14:creationId xmlns:p14="http://schemas.microsoft.com/office/powerpoint/2010/main" val="365538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Temporal coupling - one call have to be called after another thing</a:t>
            </a:r>
          </a:p>
          <a:p>
            <a:r>
              <a:rPr lang="en-US"/>
              <a:t> - order of things matter</a:t>
            </a:r>
          </a:p>
          <a:p>
            <a:r>
              <a:rPr lang="en-US"/>
              <a:t> - there are hidden, why is this order</a:t>
            </a:r>
          </a:p>
          <a:p>
            <a:r>
              <a:rPr lang="en-US"/>
              <a:t> - passing a block </a:t>
            </a:r>
          </a:p>
          <a:p>
            <a:r>
              <a:rPr lang="en-US"/>
              <a:t> (public void open(File f, </a:t>
            </a:r>
            <a:r>
              <a:rPr lang="en-US" err="1"/>
              <a:t>FileCommand</a:t>
            </a:r>
            <a:r>
              <a:rPr lang="en-US"/>
              <a:t> c){</a:t>
            </a:r>
          </a:p>
          <a:p>
            <a:r>
              <a:rPr lang="en-US"/>
              <a:t>	</a:t>
            </a:r>
            <a:r>
              <a:rPr lang="en-US" err="1"/>
              <a:t>f.open</a:t>
            </a:r>
            <a:r>
              <a:rPr lang="en-US"/>
              <a:t>();</a:t>
            </a:r>
          </a:p>
          <a:p>
            <a:r>
              <a:rPr lang="en-US"/>
              <a:t>	</a:t>
            </a:r>
            <a:r>
              <a:rPr lang="en-US" err="1"/>
              <a:t>c.process</a:t>
            </a:r>
            <a:r>
              <a:rPr lang="en-US"/>
              <a:t>(f);</a:t>
            </a:r>
          </a:p>
          <a:p>
            <a:r>
              <a:rPr lang="en-US"/>
              <a:t>	</a:t>
            </a:r>
            <a:r>
              <a:rPr lang="en-US" err="1"/>
              <a:t>f.close</a:t>
            </a:r>
            <a:r>
              <a:rPr lang="en-US"/>
              <a:t>();</a:t>
            </a:r>
          </a:p>
          <a:p>
            <a:r>
              <a:rPr lang="en-US"/>
              <a:t> })</a:t>
            </a:r>
          </a:p>
          <a:p>
            <a:r>
              <a:rPr lang="en-US"/>
              <a:t> - the goal is not to eliminate side effects, but impose discipline where those side effects are allowed</a:t>
            </a:r>
            <a:endParaRPr lang="en-150"/>
          </a:p>
          <a:p>
            <a:endParaRPr lang="en-150"/>
          </a:p>
          <a:p>
            <a:r>
              <a:rPr lang="en-US"/>
              <a:t>Command </a:t>
            </a:r>
            <a:r>
              <a:rPr lang="en-US" err="1"/>
              <a:t>querry</a:t>
            </a:r>
            <a:r>
              <a:rPr lang="en-US"/>
              <a:t> separation</a:t>
            </a:r>
          </a:p>
          <a:p>
            <a:r>
              <a:rPr lang="en-US"/>
              <a:t>- command change the state of the system (setter)</a:t>
            </a:r>
          </a:p>
          <a:p>
            <a:r>
              <a:rPr lang="en-US"/>
              <a:t>- </a:t>
            </a:r>
            <a:r>
              <a:rPr lang="en-US" err="1"/>
              <a:t>querie</a:t>
            </a:r>
            <a:r>
              <a:rPr lang="en-US"/>
              <a:t> returns (getter) </a:t>
            </a:r>
          </a:p>
          <a:p>
            <a:endParaRPr lang="en-US"/>
          </a:p>
          <a:p>
            <a:r>
              <a:rPr lang="en-US"/>
              <a:t>- function that set state, can throw exceptions, but should not return values</a:t>
            </a:r>
          </a:p>
          <a:p>
            <a:pPr marL="171450" indent="-171450">
              <a:buFontTx/>
              <a:buChar char="-"/>
            </a:pPr>
            <a:r>
              <a:rPr lang="en-US"/>
              <a:t>functions that return something should not set states</a:t>
            </a:r>
            <a:endParaRPr lang="en-150"/>
          </a:p>
          <a:p>
            <a:pPr marL="171450" indent="-171450">
              <a:buFontTx/>
              <a:buChar char="-"/>
            </a:pPr>
            <a:endParaRPr lang="en-150"/>
          </a:p>
          <a:p>
            <a:pPr marL="171450" indent="-171450">
              <a:buFontTx/>
              <a:buChar char="-"/>
            </a:pPr>
            <a:r>
              <a:rPr lang="en-US"/>
              <a:t>Tell don't ask</a:t>
            </a:r>
          </a:p>
          <a:p>
            <a:pPr marL="171450" indent="-171450">
              <a:buFontTx/>
              <a:buChar char="-"/>
            </a:pPr>
            <a:r>
              <a:rPr lang="en-US"/>
              <a:t>- tell other objects what to do but not to ask object what there state is</a:t>
            </a:r>
          </a:p>
          <a:p>
            <a:pPr marL="171450" indent="-171450">
              <a:buFontTx/>
              <a:buChar char="-"/>
            </a:pPr>
            <a:r>
              <a:rPr lang="en-US"/>
              <a:t>- </a:t>
            </a:r>
            <a:r>
              <a:rPr lang="en-US" err="1"/>
              <a:t>trainwrecks</a:t>
            </a:r>
            <a:r>
              <a:rPr lang="en-US"/>
              <a:t>, long chain of </a:t>
            </a:r>
            <a:r>
              <a:rPr lang="en-US" err="1"/>
              <a:t>querries</a:t>
            </a:r>
            <a:endParaRPr lang="en-US"/>
          </a:p>
          <a:p>
            <a:pPr marL="171450" indent="-171450">
              <a:buFontTx/>
              <a:buChar char="-"/>
            </a:pPr>
            <a:r>
              <a:rPr lang="en-US"/>
              <a:t>- law of Demeter</a:t>
            </a:r>
            <a:endParaRPr lang="en-150"/>
          </a:p>
          <a:p>
            <a:r>
              <a:rPr lang="en-US"/>
              <a:t>More precisely, the Law of Demeter says that a method f of a class C should only call</a:t>
            </a:r>
            <a:endParaRPr lang="en-US">
              <a:cs typeface="Calibri"/>
            </a:endParaRPr>
          </a:p>
          <a:p>
            <a:r>
              <a:rPr lang="en-US"/>
              <a:t>the methods of these:</a:t>
            </a:r>
            <a:endParaRPr lang="en-US">
              <a:cs typeface="Calibri" panose="020F0502020204030204"/>
            </a:endParaRPr>
          </a:p>
          <a:p>
            <a:r>
              <a:rPr lang="en-US"/>
              <a:t>• C</a:t>
            </a:r>
            <a:endParaRPr lang="en-US">
              <a:cs typeface="Calibri" panose="020F0502020204030204"/>
            </a:endParaRPr>
          </a:p>
          <a:p>
            <a:r>
              <a:rPr lang="en-US"/>
              <a:t>• An object created by f</a:t>
            </a:r>
            <a:endParaRPr lang="en-US">
              <a:cs typeface="Calibri" panose="020F0502020204030204"/>
            </a:endParaRPr>
          </a:p>
          <a:p>
            <a:r>
              <a:rPr lang="en-US"/>
              <a:t>• An object passed as an argument to f</a:t>
            </a:r>
            <a:endParaRPr lang="en-US">
              <a:cs typeface="Calibri" panose="020F0502020204030204"/>
            </a:endParaRPr>
          </a:p>
          <a:p>
            <a:r>
              <a:rPr lang="en-US"/>
              <a:t>• An object held in an instance variable of C</a:t>
            </a:r>
            <a:endParaRPr lang="en-US">
              <a:cs typeface="Calibri" panose="020F0502020204030204"/>
            </a:endParaRPr>
          </a:p>
          <a:p>
            <a:r>
              <a:rPr lang="en-US"/>
              <a:t>The method should not invoke methods on objects that are returned by any of the</a:t>
            </a:r>
            <a:endParaRPr lang="en-US">
              <a:cs typeface="Calibri" panose="020F0502020204030204"/>
            </a:endParaRPr>
          </a:p>
          <a:p>
            <a:r>
              <a:rPr lang="en-US"/>
              <a:t>allowed functions.</a:t>
            </a:r>
            <a:endParaRPr lang="en-US">
              <a:cs typeface="Calibri" panose="020F0502020204030204"/>
            </a:endParaRPr>
          </a:p>
          <a:p>
            <a:r>
              <a:rPr lang="en-US"/>
              <a:t>In other words, talk to friends, not to strangers.</a:t>
            </a:r>
            <a:endParaRPr lang="en-US">
              <a:cs typeface="Calibri" panose="020F0502020204030204"/>
            </a:endParaRPr>
          </a:p>
          <a:p>
            <a:r>
              <a:rPr lang="en-US"/>
              <a:t>violate example:</a:t>
            </a:r>
            <a:endParaRPr lang="en-US">
              <a:cs typeface="Calibri" panose="020F0502020204030204"/>
            </a:endParaRPr>
          </a:p>
          <a:p>
            <a:r>
              <a:rPr lang="en-US"/>
              <a:t>final String </a:t>
            </a:r>
            <a:r>
              <a:rPr lang="en-US" err="1"/>
              <a:t>outputDir</a:t>
            </a:r>
            <a:r>
              <a:rPr lang="en-US"/>
              <a:t> = </a:t>
            </a:r>
            <a:r>
              <a:rPr lang="en-US" err="1"/>
              <a:t>ctxt.getOptions</a:t>
            </a:r>
            <a:r>
              <a:rPr lang="en-US"/>
              <a:t>().</a:t>
            </a:r>
            <a:r>
              <a:rPr lang="en-US" err="1"/>
              <a:t>getScratchDir</a:t>
            </a:r>
            <a:r>
              <a:rPr lang="en-US"/>
              <a:t>().</a:t>
            </a:r>
            <a:r>
              <a:rPr lang="en-US" err="1"/>
              <a:t>getAbsolutePath</a:t>
            </a:r>
            <a:r>
              <a:rPr lang="en-US"/>
              <a:t>();</a:t>
            </a:r>
            <a:endParaRPr lang="en-US">
              <a:cs typeface="Calibri"/>
            </a:endParaRPr>
          </a:p>
          <a:p>
            <a:pPr marL="171450" indent="-171450">
              <a:buFontTx/>
              <a:buChar char="-"/>
            </a:pPr>
            <a:endParaRPr lang="en-US">
              <a:cs typeface="Calibri"/>
            </a:endParaRPr>
          </a:p>
          <a:p>
            <a:pPr marL="171450" indent="-171450">
              <a:buChar char="-"/>
            </a:pPr>
            <a:endParaRPr lang="en-150">
              <a:cs typeface="Calibri" panose="020F0502020204030204"/>
            </a:endParaRPr>
          </a:p>
          <a:p>
            <a:endParaRPr lang="en-150">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15</a:t>
            </a:fld>
            <a:endParaRPr lang="de-DE"/>
          </a:p>
        </p:txBody>
      </p:sp>
    </p:spTree>
    <p:extLst>
      <p:ext uri="{BB962C8B-B14F-4D97-AF65-F5344CB8AC3E}">
        <p14:creationId xmlns:p14="http://schemas.microsoft.com/office/powerpoint/2010/main" val="235797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p:txBody>
      </p:sp>
      <p:sp>
        <p:nvSpPr>
          <p:cNvPr id="4" name="Slide Number Placeholder 3"/>
          <p:cNvSpPr>
            <a:spLocks noGrp="1"/>
          </p:cNvSpPr>
          <p:nvPr>
            <p:ph type="sldNum" sz="quarter" idx="5"/>
          </p:nvPr>
        </p:nvSpPr>
        <p:spPr/>
        <p:txBody>
          <a:bodyPr/>
          <a:lstStyle/>
          <a:p>
            <a:fld id="{2D3C65E6-2E9B-FF48-9C16-C8157E2F596F}" type="slidenum">
              <a:rPr lang="de-DE" smtClean="0"/>
              <a:t>16</a:t>
            </a:fld>
            <a:endParaRPr lang="de-DE"/>
          </a:p>
        </p:txBody>
      </p:sp>
    </p:spTree>
    <p:extLst>
      <p:ext uri="{BB962C8B-B14F-4D97-AF65-F5344CB8AC3E}">
        <p14:creationId xmlns:p14="http://schemas.microsoft.com/office/powerpoint/2010/main" val="4173871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 (break) </a:t>
            </a:r>
          </a:p>
        </p:txBody>
      </p:sp>
      <p:sp>
        <p:nvSpPr>
          <p:cNvPr id="4" name="Slide Number Placeholder 3"/>
          <p:cNvSpPr>
            <a:spLocks noGrp="1"/>
          </p:cNvSpPr>
          <p:nvPr>
            <p:ph type="sldNum" sz="quarter" idx="5"/>
          </p:nvPr>
        </p:nvSpPr>
        <p:spPr/>
        <p:txBody>
          <a:bodyPr/>
          <a:lstStyle/>
          <a:p>
            <a:fld id="{2D3C65E6-2E9B-FF48-9C16-C8157E2F596F}" type="slidenum">
              <a:rPr lang="de-DE" smtClean="0"/>
              <a:t>17</a:t>
            </a:fld>
            <a:endParaRPr lang="de-DE"/>
          </a:p>
        </p:txBody>
      </p:sp>
    </p:spTree>
    <p:extLst>
      <p:ext uri="{BB962C8B-B14F-4D97-AF65-F5344CB8AC3E}">
        <p14:creationId xmlns:p14="http://schemas.microsoft.com/office/powerpoint/2010/main" val="2145187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18</a:t>
            </a:fld>
            <a:endParaRPr lang="de-DE"/>
          </a:p>
        </p:txBody>
      </p:sp>
    </p:spTree>
    <p:extLst>
      <p:ext uri="{BB962C8B-B14F-4D97-AF65-F5344CB8AC3E}">
        <p14:creationId xmlns:p14="http://schemas.microsoft.com/office/powerpoint/2010/main" val="306040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a:p>
            <a:r>
              <a:rPr lang="en-US"/>
              <a:t>// good</a:t>
            </a:r>
          </a:p>
        </p:txBody>
      </p:sp>
      <p:sp>
        <p:nvSpPr>
          <p:cNvPr id="4" name="Slide Number Placeholder 3"/>
          <p:cNvSpPr>
            <a:spLocks noGrp="1"/>
          </p:cNvSpPr>
          <p:nvPr>
            <p:ph type="sldNum" sz="quarter" idx="5"/>
          </p:nvPr>
        </p:nvSpPr>
        <p:spPr/>
        <p:txBody>
          <a:bodyPr/>
          <a:lstStyle/>
          <a:p>
            <a:fld id="{2D3C65E6-2E9B-FF48-9C16-C8157E2F596F}" type="slidenum">
              <a:rPr lang="de-DE" smtClean="0"/>
              <a:t>19</a:t>
            </a:fld>
            <a:endParaRPr lang="de-DE"/>
          </a:p>
        </p:txBody>
      </p:sp>
    </p:spTree>
    <p:extLst>
      <p:ext uri="{BB962C8B-B14F-4D97-AF65-F5344CB8AC3E}">
        <p14:creationId xmlns:p14="http://schemas.microsoft.com/office/powerpoint/2010/main" val="3328046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2</a:t>
            </a:fld>
            <a:endParaRPr lang="de-DE"/>
          </a:p>
        </p:txBody>
      </p:sp>
    </p:spTree>
    <p:extLst>
      <p:ext uri="{BB962C8B-B14F-4D97-AF65-F5344CB8AC3E}">
        <p14:creationId xmlns:p14="http://schemas.microsoft.com/office/powerpoint/2010/main" val="282869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a:p>
            <a:r>
              <a:rPr lang="en-US"/>
              <a:t>// good</a:t>
            </a:r>
          </a:p>
        </p:txBody>
      </p:sp>
      <p:sp>
        <p:nvSpPr>
          <p:cNvPr id="4" name="Slide Number Placeholder 3"/>
          <p:cNvSpPr>
            <a:spLocks noGrp="1"/>
          </p:cNvSpPr>
          <p:nvPr>
            <p:ph type="sldNum" sz="quarter" idx="5"/>
          </p:nvPr>
        </p:nvSpPr>
        <p:spPr/>
        <p:txBody>
          <a:bodyPr/>
          <a:lstStyle/>
          <a:p>
            <a:fld id="{2D3C65E6-2E9B-FF48-9C16-C8157E2F596F}" type="slidenum">
              <a:rPr lang="de-DE" smtClean="0"/>
              <a:t>20</a:t>
            </a:fld>
            <a:endParaRPr lang="de-DE"/>
          </a:p>
        </p:txBody>
      </p:sp>
    </p:spTree>
    <p:extLst>
      <p:ext uri="{BB962C8B-B14F-4D97-AF65-F5344CB8AC3E}">
        <p14:creationId xmlns:p14="http://schemas.microsoft.com/office/powerpoint/2010/main" val="205939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K</a:t>
            </a:r>
          </a:p>
          <a:p>
            <a:r>
              <a:rPr lang="en-US" sz="1200" b="0" i="0" kern="1200">
                <a:solidFill>
                  <a:schemeClr val="tx1"/>
                </a:solidFill>
                <a:effectLst/>
                <a:latin typeface="+mn-lt"/>
                <a:ea typeface="+mn-ea"/>
                <a:cs typeface="+mn-cs"/>
              </a:rPr>
              <a:t>Can it be better? Do you understand the hashing logic? Which algorithm is it? Would comments or further refactor help?</a:t>
            </a:r>
          </a:p>
        </p:txBody>
      </p:sp>
      <p:sp>
        <p:nvSpPr>
          <p:cNvPr id="4" name="Slide Number Placeholder 3"/>
          <p:cNvSpPr>
            <a:spLocks noGrp="1"/>
          </p:cNvSpPr>
          <p:nvPr>
            <p:ph type="sldNum" sz="quarter" idx="5"/>
          </p:nvPr>
        </p:nvSpPr>
        <p:spPr/>
        <p:txBody>
          <a:bodyPr/>
          <a:lstStyle/>
          <a:p>
            <a:fld id="{2D3C65E6-2E9B-FF48-9C16-C8157E2F596F}" type="slidenum">
              <a:rPr lang="de-DE" smtClean="0"/>
              <a:t>21</a:t>
            </a:fld>
            <a:endParaRPr lang="de-DE"/>
          </a:p>
        </p:txBody>
      </p:sp>
    </p:spTree>
    <p:extLst>
      <p:ext uri="{BB962C8B-B14F-4D97-AF65-F5344CB8AC3E}">
        <p14:creationId xmlns:p14="http://schemas.microsoft.com/office/powerpoint/2010/main" val="3285627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K</a:t>
            </a:r>
          </a:p>
          <a:p>
            <a:r>
              <a:rPr lang="en-US" sz="1200" b="0" i="0" kern="1200">
                <a:solidFill>
                  <a:schemeClr val="tx1"/>
                </a:solidFill>
                <a:effectLst/>
                <a:latin typeface="+mn-lt"/>
                <a:ea typeface="+mn-ea"/>
                <a:cs typeface="+mn-cs"/>
              </a:rPr>
              <a:t>// better</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If a comment explains WHAT the code is doing, it is probably a useless comment and can be implemented with a well named variable or function.</a:t>
            </a:r>
          </a:p>
          <a:p>
            <a:r>
              <a:rPr lang="en-US" sz="1200" b="0" i="0" kern="1200">
                <a:solidFill>
                  <a:schemeClr val="tx1"/>
                </a:solidFill>
                <a:effectLst/>
                <a:latin typeface="+mn-lt"/>
                <a:ea typeface="+mn-ea"/>
                <a:cs typeface="+mn-cs"/>
              </a:rPr>
              <a:t>The comment in the previous code could be replaced with a function named </a:t>
            </a:r>
            <a:r>
              <a:rPr lang="en-US"/>
              <a:t>ConvertTo32bitInt</a:t>
            </a:r>
            <a:r>
              <a:rPr lang="en-US" sz="1200" b="0" i="0" kern="1200">
                <a:solidFill>
                  <a:schemeClr val="tx1"/>
                </a:solidFill>
                <a:effectLst/>
                <a:latin typeface="+mn-lt"/>
                <a:ea typeface="+mn-ea"/>
                <a:cs typeface="+mn-cs"/>
              </a:rPr>
              <a:t> so this comment is still useless.</a:t>
            </a:r>
          </a:p>
          <a:p>
            <a:r>
              <a:rPr lang="en-US" sz="1200" b="0" i="0" kern="1200">
                <a:solidFill>
                  <a:schemeClr val="tx1"/>
                </a:solidFill>
                <a:effectLst/>
                <a:latin typeface="+mn-lt"/>
                <a:ea typeface="+mn-ea"/>
                <a:cs typeface="+mn-cs"/>
              </a:rPr>
              <a:t>However it would be hard to express by code WHY the developer chose djb2 hash algorithm instead of sha-1 or another hash function.</a:t>
            </a:r>
          </a:p>
          <a:p>
            <a:r>
              <a:rPr lang="en-US" sz="1200" b="0" i="0" kern="1200">
                <a:solidFill>
                  <a:schemeClr val="tx1"/>
                </a:solidFill>
                <a:effectLst/>
                <a:latin typeface="+mn-lt"/>
                <a:ea typeface="+mn-ea"/>
                <a:cs typeface="+mn-cs"/>
              </a:rPr>
              <a:t>In that case a comment is acceptable.</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22</a:t>
            </a:fld>
            <a:endParaRPr lang="de-DE"/>
          </a:p>
        </p:txBody>
      </p:sp>
    </p:spTree>
    <p:extLst>
      <p:ext uri="{BB962C8B-B14F-4D97-AF65-F5344CB8AC3E}">
        <p14:creationId xmlns:p14="http://schemas.microsoft.com/office/powerpoint/2010/main" val="1408852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23</a:t>
            </a:fld>
            <a:endParaRPr lang="de-DE"/>
          </a:p>
        </p:txBody>
      </p:sp>
    </p:spTree>
    <p:extLst>
      <p:ext uri="{BB962C8B-B14F-4D97-AF65-F5344CB8AC3E}">
        <p14:creationId xmlns:p14="http://schemas.microsoft.com/office/powerpoint/2010/main" val="3198437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24</a:t>
            </a:fld>
            <a:endParaRPr lang="de-DE"/>
          </a:p>
        </p:txBody>
      </p:sp>
    </p:spTree>
    <p:extLst>
      <p:ext uri="{BB962C8B-B14F-4D97-AF65-F5344CB8AC3E}">
        <p14:creationId xmlns:p14="http://schemas.microsoft.com/office/powerpoint/2010/main" val="1293151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a:t>
            </a:r>
          </a:p>
        </p:txBody>
      </p:sp>
      <p:sp>
        <p:nvSpPr>
          <p:cNvPr id="4" name="Slide Number Placeholder 3"/>
          <p:cNvSpPr>
            <a:spLocks noGrp="1"/>
          </p:cNvSpPr>
          <p:nvPr>
            <p:ph type="sldNum" sz="quarter" idx="5"/>
          </p:nvPr>
        </p:nvSpPr>
        <p:spPr/>
        <p:txBody>
          <a:bodyPr/>
          <a:lstStyle/>
          <a:p>
            <a:fld id="{2D3C65E6-2E9B-FF48-9C16-C8157E2F596F}" type="slidenum">
              <a:rPr lang="de-DE" smtClean="0"/>
              <a:t>25</a:t>
            </a:fld>
            <a:endParaRPr lang="de-DE"/>
          </a:p>
        </p:txBody>
      </p:sp>
    </p:spTree>
    <p:extLst>
      <p:ext uri="{BB962C8B-B14F-4D97-AF65-F5344CB8AC3E}">
        <p14:creationId xmlns:p14="http://schemas.microsoft.com/office/powerpoint/2010/main" val="82446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p:txBody>
      </p:sp>
      <p:sp>
        <p:nvSpPr>
          <p:cNvPr id="4" name="Slide Number Placeholder 3"/>
          <p:cNvSpPr>
            <a:spLocks noGrp="1"/>
          </p:cNvSpPr>
          <p:nvPr>
            <p:ph type="sldNum" sz="quarter" idx="5"/>
          </p:nvPr>
        </p:nvSpPr>
        <p:spPr/>
        <p:txBody>
          <a:bodyPr/>
          <a:lstStyle/>
          <a:p>
            <a:fld id="{2D3C65E6-2E9B-FF48-9C16-C8157E2F596F}" type="slidenum">
              <a:rPr lang="de-DE" smtClean="0"/>
              <a:t>26</a:t>
            </a:fld>
            <a:endParaRPr lang="de-DE"/>
          </a:p>
        </p:txBody>
      </p:sp>
    </p:spTree>
    <p:extLst>
      <p:ext uri="{BB962C8B-B14F-4D97-AF65-F5344CB8AC3E}">
        <p14:creationId xmlns:p14="http://schemas.microsoft.com/office/powerpoint/2010/main" val="2270001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p:txBody>
      </p:sp>
      <p:sp>
        <p:nvSpPr>
          <p:cNvPr id="4" name="Slide Number Placeholder 3"/>
          <p:cNvSpPr>
            <a:spLocks noGrp="1"/>
          </p:cNvSpPr>
          <p:nvPr>
            <p:ph type="sldNum" sz="quarter" idx="5"/>
          </p:nvPr>
        </p:nvSpPr>
        <p:spPr/>
        <p:txBody>
          <a:bodyPr/>
          <a:lstStyle/>
          <a:p>
            <a:fld id="{2D3C65E6-2E9B-FF48-9C16-C8157E2F596F}" type="slidenum">
              <a:rPr lang="de-DE" smtClean="0"/>
              <a:t>29</a:t>
            </a:fld>
            <a:endParaRPr lang="de-DE"/>
          </a:p>
        </p:txBody>
      </p:sp>
    </p:spTree>
    <p:extLst>
      <p:ext uri="{BB962C8B-B14F-4D97-AF65-F5344CB8AC3E}">
        <p14:creationId xmlns:p14="http://schemas.microsoft.com/office/powerpoint/2010/main" val="35129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Functions	Data structures</a:t>
            </a:r>
          </a:p>
          <a:p>
            <a:r>
              <a:rPr lang="en-US" err="1"/>
              <a:t>DrawAll</a:t>
            </a:r>
            <a:r>
              <a:rPr lang="en-US"/>
              <a:t>	Circle</a:t>
            </a:r>
          </a:p>
          <a:p>
            <a:r>
              <a:rPr lang="en-US" err="1"/>
              <a:t>EraseAll</a:t>
            </a:r>
            <a:r>
              <a:rPr lang="en-US"/>
              <a:t>	Square</a:t>
            </a:r>
          </a:p>
          <a:p>
            <a:r>
              <a:rPr lang="en-US" err="1"/>
              <a:t>RotateAll</a:t>
            </a:r>
            <a:r>
              <a:rPr lang="en-US"/>
              <a:t>	Triangle</a:t>
            </a:r>
          </a:p>
          <a:p>
            <a:r>
              <a:rPr lang="en-US" err="1"/>
              <a:t>DragAll</a:t>
            </a:r>
            <a:r>
              <a:rPr lang="en-US"/>
              <a:t>	Rectangle</a:t>
            </a:r>
          </a:p>
        </p:txBody>
      </p:sp>
      <p:sp>
        <p:nvSpPr>
          <p:cNvPr id="4" name="Slide Number Placeholder 3"/>
          <p:cNvSpPr>
            <a:spLocks noGrp="1"/>
          </p:cNvSpPr>
          <p:nvPr>
            <p:ph type="sldNum" sz="quarter" idx="5"/>
          </p:nvPr>
        </p:nvSpPr>
        <p:spPr/>
        <p:txBody>
          <a:bodyPr/>
          <a:lstStyle/>
          <a:p>
            <a:fld id="{2D3C65E6-2E9B-FF48-9C16-C8157E2F596F}" type="slidenum">
              <a:rPr lang="de-DE" smtClean="0"/>
              <a:t>31</a:t>
            </a:fld>
            <a:endParaRPr lang="de-DE"/>
          </a:p>
        </p:txBody>
      </p:sp>
    </p:spTree>
    <p:extLst>
      <p:ext uri="{BB962C8B-B14F-4D97-AF65-F5344CB8AC3E}">
        <p14:creationId xmlns:p14="http://schemas.microsoft.com/office/powerpoint/2010/main" val="2259490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p:txBody>
      </p:sp>
      <p:sp>
        <p:nvSpPr>
          <p:cNvPr id="4" name="Slide Number Placeholder 3"/>
          <p:cNvSpPr>
            <a:spLocks noGrp="1"/>
          </p:cNvSpPr>
          <p:nvPr>
            <p:ph type="sldNum" sz="quarter" idx="5"/>
          </p:nvPr>
        </p:nvSpPr>
        <p:spPr/>
        <p:txBody>
          <a:bodyPr/>
          <a:lstStyle/>
          <a:p>
            <a:fld id="{2D3C65E6-2E9B-FF48-9C16-C8157E2F596F}" type="slidenum">
              <a:rPr lang="de-DE" smtClean="0"/>
              <a:t>32</a:t>
            </a:fld>
            <a:endParaRPr lang="de-DE"/>
          </a:p>
        </p:txBody>
      </p:sp>
    </p:spTree>
    <p:extLst>
      <p:ext uri="{BB962C8B-B14F-4D97-AF65-F5344CB8AC3E}">
        <p14:creationId xmlns:p14="http://schemas.microsoft.com/office/powerpoint/2010/main" val="3712292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GY</a:t>
            </a:r>
          </a:p>
          <a:p>
            <a:r>
              <a:rPr lang="en-US" sz="1200" b="0" i="0" kern="1200">
                <a:solidFill>
                  <a:schemeClr val="tx1"/>
                </a:solidFill>
                <a:effectLst/>
                <a:latin typeface="+mn-lt"/>
                <a:ea typeface="+mn-ea"/>
                <a:cs typeface="+mn-cs"/>
              </a:rPr>
              <a:t>IMPORTANT!</a:t>
            </a:r>
          </a:p>
          <a:p>
            <a:r>
              <a:rPr lang="en-US" sz="1200" b="0" i="0" kern="1200">
                <a:solidFill>
                  <a:schemeClr val="tx1"/>
                </a:solidFill>
                <a:effectLst/>
                <a:latin typeface="+mn-lt"/>
                <a:ea typeface="+mn-ea"/>
                <a:cs typeface="+mn-cs"/>
              </a:rPr>
              <a:t>Not every principle herein has to be strictly followed, and even fewer will be universally agreed upon.</a:t>
            </a:r>
          </a:p>
          <a:p>
            <a:r>
              <a:rPr lang="en-US" sz="1200" b="0" i="0" kern="1200">
                <a:solidFill>
                  <a:schemeClr val="tx1"/>
                </a:solidFill>
                <a:effectLst/>
                <a:latin typeface="+mn-lt"/>
                <a:ea typeface="+mn-ea"/>
                <a:cs typeface="+mn-cs"/>
              </a:rPr>
              <a:t>These are guidelines and nothing more, but they are ones codified over many years of collective experience by the authors of </a:t>
            </a:r>
            <a:r>
              <a:rPr lang="en-US" sz="1200" b="0" i="1" kern="1200">
                <a:solidFill>
                  <a:schemeClr val="tx1"/>
                </a:solidFill>
                <a:effectLst/>
                <a:latin typeface="+mn-lt"/>
                <a:ea typeface="+mn-ea"/>
                <a:cs typeface="+mn-cs"/>
              </a:rPr>
              <a:t>Clean Code</a:t>
            </a:r>
            <a:r>
              <a:rPr lang="en-US" sz="1200" b="0" i="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3</a:t>
            </a:fld>
            <a:endParaRPr lang="de-DE"/>
          </a:p>
        </p:txBody>
      </p:sp>
    </p:spTree>
    <p:extLst>
      <p:ext uri="{BB962C8B-B14F-4D97-AF65-F5344CB8AC3E}">
        <p14:creationId xmlns:p14="http://schemas.microsoft.com/office/powerpoint/2010/main" val="3918304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(optional break 5-10min)</a:t>
            </a:r>
          </a:p>
        </p:txBody>
      </p:sp>
      <p:sp>
        <p:nvSpPr>
          <p:cNvPr id="4" name="Slide Number Placeholder 3"/>
          <p:cNvSpPr>
            <a:spLocks noGrp="1"/>
          </p:cNvSpPr>
          <p:nvPr>
            <p:ph type="sldNum" sz="quarter" idx="5"/>
          </p:nvPr>
        </p:nvSpPr>
        <p:spPr/>
        <p:txBody>
          <a:bodyPr/>
          <a:lstStyle/>
          <a:p>
            <a:fld id="{2D3C65E6-2E9B-FF48-9C16-C8157E2F596F}" type="slidenum">
              <a:rPr lang="de-DE" smtClean="0"/>
              <a:t>33</a:t>
            </a:fld>
            <a:endParaRPr lang="de-DE"/>
          </a:p>
        </p:txBody>
      </p:sp>
    </p:spTree>
    <p:extLst>
      <p:ext uri="{BB962C8B-B14F-4D97-AF65-F5344CB8AC3E}">
        <p14:creationId xmlns:p14="http://schemas.microsoft.com/office/powerpoint/2010/main" val="316121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tempting to jam-pack a class with a lot of functionality, like when you can only take one suitcase on your flight =&gt; many reasons to change. Minimizing the amount of times you need to change a class is important.</a:t>
            </a:r>
          </a:p>
          <a:p>
            <a:r>
              <a:rPr lang="en-US" sz="1200" b="0" i="0" kern="1200" dirty="0">
                <a:solidFill>
                  <a:schemeClr val="tx1"/>
                </a:solidFill>
                <a:effectLst/>
                <a:latin typeface="+mn-lt"/>
                <a:ea typeface="+mn-ea"/>
                <a:cs typeface="+mn-cs"/>
              </a:rPr>
              <a:t>If too much functionality is in one class and you modify a piece of it, it can be difficult to understand how that will affect other dependent modules in your codebase.</a:t>
            </a:r>
          </a:p>
        </p:txBody>
      </p:sp>
      <p:sp>
        <p:nvSpPr>
          <p:cNvPr id="4" name="Slide Number Placeholder 3"/>
          <p:cNvSpPr>
            <a:spLocks noGrp="1"/>
          </p:cNvSpPr>
          <p:nvPr>
            <p:ph type="sldNum" sz="quarter" idx="5"/>
          </p:nvPr>
        </p:nvSpPr>
        <p:spPr/>
        <p:txBody>
          <a:bodyPr/>
          <a:lstStyle/>
          <a:p>
            <a:fld id="{2D3C65E6-2E9B-FF48-9C16-C8157E2F596F}" type="slidenum">
              <a:rPr lang="de-DE" smtClean="0"/>
              <a:t>34</a:t>
            </a:fld>
            <a:endParaRPr lang="de-DE"/>
          </a:p>
        </p:txBody>
      </p:sp>
    </p:spTree>
    <p:extLst>
      <p:ext uri="{BB962C8B-B14F-4D97-AF65-F5344CB8AC3E}">
        <p14:creationId xmlns:p14="http://schemas.microsoft.com/office/powerpoint/2010/main" val="4131114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settings + credentials validation? What if the validation changes? Why does the settings class need to be affected?</a:t>
            </a:r>
          </a:p>
        </p:txBody>
      </p:sp>
      <p:sp>
        <p:nvSpPr>
          <p:cNvPr id="4" name="Slide Number Placeholder 3"/>
          <p:cNvSpPr>
            <a:spLocks noGrp="1"/>
          </p:cNvSpPr>
          <p:nvPr>
            <p:ph type="sldNum" sz="quarter" idx="5"/>
          </p:nvPr>
        </p:nvSpPr>
        <p:spPr/>
        <p:txBody>
          <a:bodyPr/>
          <a:lstStyle/>
          <a:p>
            <a:fld id="{2D3C65E6-2E9B-FF48-9C16-C8157E2F596F}" type="slidenum">
              <a:rPr lang="de-DE" smtClean="0"/>
              <a:t>35</a:t>
            </a:fld>
            <a:endParaRPr lang="de-DE"/>
          </a:p>
        </p:txBody>
      </p:sp>
    </p:spTree>
    <p:extLst>
      <p:ext uri="{BB962C8B-B14F-4D97-AF65-F5344CB8AC3E}">
        <p14:creationId xmlns:p14="http://schemas.microsoft.com/office/powerpoint/2010/main" val="488576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36</a:t>
            </a:fld>
            <a:endParaRPr lang="de-DE"/>
          </a:p>
        </p:txBody>
      </p:sp>
    </p:spTree>
    <p:extLst>
      <p:ext uri="{BB962C8B-B14F-4D97-AF65-F5344CB8AC3E}">
        <p14:creationId xmlns:p14="http://schemas.microsoft.com/office/powerpoint/2010/main" val="2901353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37</a:t>
            </a:fld>
            <a:endParaRPr lang="de-DE"/>
          </a:p>
        </p:txBody>
      </p:sp>
    </p:spTree>
    <p:extLst>
      <p:ext uri="{BB962C8B-B14F-4D97-AF65-F5344CB8AC3E}">
        <p14:creationId xmlns:p14="http://schemas.microsoft.com/office/powerpoint/2010/main" val="2359365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“Software entities should be open for extension, but closed for modification." </a:t>
            </a:r>
          </a:p>
          <a:p>
            <a:r>
              <a:rPr lang="en-US" sz="1200" dirty="0"/>
              <a:t>Allow users to add new functionalities without changing existing code.</a:t>
            </a:r>
          </a:p>
          <a:p>
            <a:endParaRPr lang="en-US" dirty="0"/>
          </a:p>
        </p:txBody>
      </p:sp>
      <p:sp>
        <p:nvSpPr>
          <p:cNvPr id="4" name="Slide Number Placeholder 3"/>
          <p:cNvSpPr>
            <a:spLocks noGrp="1"/>
          </p:cNvSpPr>
          <p:nvPr>
            <p:ph type="sldNum" sz="quarter" idx="5"/>
          </p:nvPr>
        </p:nvSpPr>
        <p:spPr/>
        <p:txBody>
          <a:bodyPr/>
          <a:lstStyle/>
          <a:p>
            <a:fld id="{2D3C65E6-2E9B-FF48-9C16-C8157E2F596F}" type="slidenum">
              <a:rPr lang="de-DE" smtClean="0"/>
              <a:t>38</a:t>
            </a:fld>
            <a:endParaRPr lang="de-DE"/>
          </a:p>
        </p:txBody>
      </p:sp>
    </p:spTree>
    <p:extLst>
      <p:ext uri="{BB962C8B-B14F-4D97-AF65-F5344CB8AC3E}">
        <p14:creationId xmlns:p14="http://schemas.microsoft.com/office/powerpoint/2010/main" val="4015721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“Software entities should be open for extension, but closed for modification." </a:t>
            </a:r>
          </a:p>
          <a:p>
            <a:r>
              <a:rPr lang="en-US" sz="1200" dirty="0"/>
              <a:t>Allow users to add new functionalities without changing existing code.</a:t>
            </a:r>
          </a:p>
          <a:p>
            <a:endParaRPr lang="en-US" dirty="0"/>
          </a:p>
        </p:txBody>
      </p:sp>
      <p:sp>
        <p:nvSpPr>
          <p:cNvPr id="4" name="Slide Number Placeholder 3"/>
          <p:cNvSpPr>
            <a:spLocks noGrp="1"/>
          </p:cNvSpPr>
          <p:nvPr>
            <p:ph type="sldNum" sz="quarter" idx="5"/>
          </p:nvPr>
        </p:nvSpPr>
        <p:spPr/>
        <p:txBody>
          <a:bodyPr/>
          <a:lstStyle/>
          <a:p>
            <a:fld id="{2D3C65E6-2E9B-FF48-9C16-C8157E2F596F}" type="slidenum">
              <a:rPr lang="de-DE" smtClean="0"/>
              <a:t>39</a:t>
            </a:fld>
            <a:endParaRPr lang="de-DE"/>
          </a:p>
        </p:txBody>
      </p:sp>
    </p:spTree>
    <p:extLst>
      <p:ext uri="{BB962C8B-B14F-4D97-AF65-F5344CB8AC3E}">
        <p14:creationId xmlns:p14="http://schemas.microsoft.com/office/powerpoint/2010/main" val="3165207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best explanation for this is if you have a parent class and a child class, then the base class and child class can be used interchangeably without getting incorrect results. This might still be confusing, so let's take a look at the classic Square-Rectangle example. </a:t>
            </a:r>
          </a:p>
          <a:p>
            <a:endParaRPr lang="en-US" sz="1200" b="0" i="0" kern="1200">
              <a:solidFill>
                <a:schemeClr val="tx1"/>
              </a:solidFill>
              <a:effectLst/>
              <a:latin typeface="+mn-lt"/>
              <a:ea typeface="+mn-ea"/>
              <a:cs typeface="+mn-cs"/>
            </a:endParaRPr>
          </a:p>
          <a:p>
            <a:r>
              <a:rPr lang="en-US" err="1"/>
              <a:t>rectangle</a:t>
            </a:r>
            <a:r>
              <a:rPr lang="en-US" sz="1200" kern="1200" err="1">
                <a:solidFill>
                  <a:schemeClr val="tx1"/>
                </a:solidFill>
                <a:effectLst/>
                <a:latin typeface="+mn-lt"/>
                <a:ea typeface="+mn-ea"/>
                <a:cs typeface="+mn-cs"/>
              </a:rPr>
              <a:t>.</a:t>
            </a:r>
            <a:r>
              <a:rPr lang="en-US" err="1"/>
              <a:t>GetArea</a:t>
            </a:r>
            <a:r>
              <a:rPr lang="en-US"/>
              <a:t>(); </a:t>
            </a:r>
            <a:r>
              <a:rPr lang="en-US" sz="1200" kern="1200">
                <a:solidFill>
                  <a:schemeClr val="tx1"/>
                </a:solidFill>
                <a:effectLst/>
                <a:latin typeface="+mn-lt"/>
                <a:ea typeface="+mn-ea"/>
                <a:cs typeface="+mn-cs"/>
              </a:rPr>
              <a:t>// BAD: Will return 25 for Square. Should be 20.</a:t>
            </a:r>
            <a:r>
              <a:rPr lang="en-US"/>
              <a:t> </a:t>
            </a:r>
          </a:p>
        </p:txBody>
      </p:sp>
      <p:sp>
        <p:nvSpPr>
          <p:cNvPr id="4" name="Slide Number Placeholder 3"/>
          <p:cNvSpPr>
            <a:spLocks noGrp="1"/>
          </p:cNvSpPr>
          <p:nvPr>
            <p:ph type="sldNum" sz="quarter" idx="5"/>
          </p:nvPr>
        </p:nvSpPr>
        <p:spPr/>
        <p:txBody>
          <a:bodyPr/>
          <a:lstStyle/>
          <a:p>
            <a:fld id="{2D3C65E6-2E9B-FF48-9C16-C8157E2F596F}" type="slidenum">
              <a:rPr lang="de-DE" smtClean="0"/>
              <a:t>40</a:t>
            </a:fld>
            <a:endParaRPr lang="de-DE"/>
          </a:p>
        </p:txBody>
      </p:sp>
    </p:spTree>
    <p:extLst>
      <p:ext uri="{BB962C8B-B14F-4D97-AF65-F5344CB8AC3E}">
        <p14:creationId xmlns:p14="http://schemas.microsoft.com/office/powerpoint/2010/main" val="167620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Sorry for the indentation, needed more space :D</a:t>
            </a:r>
          </a:p>
          <a:p>
            <a:r>
              <a:rPr lang="en-US" sz="1200" b="0" i="0" kern="1200">
                <a:solidFill>
                  <a:schemeClr val="tx1"/>
                </a:solidFill>
                <a:effectLst/>
                <a:latin typeface="+mn-lt"/>
                <a:ea typeface="+mn-ea"/>
                <a:cs typeface="+mn-cs"/>
              </a:rPr>
              <a:t>Mathematically, a square is a rectangle, but if you model it using the "is-a" relationship via inheritance, you quickly get into trouble.</a:t>
            </a:r>
          </a:p>
          <a:p>
            <a:endParaRPr lang="en-US" sz="1200" b="0" i="0" kern="1200">
              <a:solidFill>
                <a:schemeClr val="tx1"/>
              </a:solidFill>
              <a:effectLst/>
              <a:latin typeface="+mn-lt"/>
              <a:ea typeface="+mn-ea"/>
              <a:cs typeface="+mn-cs"/>
            </a:endParaRPr>
          </a:p>
          <a:p>
            <a:r>
              <a:rPr lang="en-US" err="1"/>
              <a:t>rectangle</a:t>
            </a:r>
            <a:r>
              <a:rPr lang="en-US" sz="1200" kern="1200" err="1">
                <a:solidFill>
                  <a:schemeClr val="tx1"/>
                </a:solidFill>
                <a:effectLst/>
                <a:latin typeface="+mn-lt"/>
                <a:ea typeface="+mn-ea"/>
                <a:cs typeface="+mn-cs"/>
              </a:rPr>
              <a:t>.</a:t>
            </a:r>
            <a:r>
              <a:rPr lang="en-US" err="1"/>
              <a:t>GetArea</a:t>
            </a:r>
            <a:r>
              <a:rPr lang="en-US"/>
              <a:t>(); </a:t>
            </a:r>
            <a:r>
              <a:rPr lang="en-US" sz="1200" kern="1200">
                <a:solidFill>
                  <a:schemeClr val="tx1"/>
                </a:solidFill>
                <a:effectLst/>
                <a:latin typeface="+mn-lt"/>
                <a:ea typeface="+mn-ea"/>
                <a:cs typeface="+mn-cs"/>
              </a:rPr>
              <a:t>// BAD: Will return 25 for Square. Should be 20.</a:t>
            </a:r>
            <a:r>
              <a:rPr lang="en-US"/>
              <a:t> </a:t>
            </a:r>
          </a:p>
        </p:txBody>
      </p:sp>
      <p:sp>
        <p:nvSpPr>
          <p:cNvPr id="4" name="Slide Number Placeholder 3"/>
          <p:cNvSpPr>
            <a:spLocks noGrp="1"/>
          </p:cNvSpPr>
          <p:nvPr>
            <p:ph type="sldNum" sz="quarter" idx="5"/>
          </p:nvPr>
        </p:nvSpPr>
        <p:spPr/>
        <p:txBody>
          <a:bodyPr/>
          <a:lstStyle/>
          <a:p>
            <a:fld id="{2D3C65E6-2E9B-FF48-9C16-C8157E2F596F}" type="slidenum">
              <a:rPr lang="de-DE" smtClean="0"/>
              <a:t>41</a:t>
            </a:fld>
            <a:endParaRPr lang="de-DE"/>
          </a:p>
        </p:txBody>
      </p:sp>
    </p:spTree>
    <p:extLst>
      <p:ext uri="{BB962C8B-B14F-4D97-AF65-F5344CB8AC3E}">
        <p14:creationId xmlns:p14="http://schemas.microsoft.com/office/powerpoint/2010/main" val="887705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Rectangle’s implementation is the same, but overrides </a:t>
            </a:r>
            <a:r>
              <a:rPr lang="en-US" sz="1200" b="0" i="0" kern="1200" err="1">
                <a:solidFill>
                  <a:schemeClr val="tx1"/>
                </a:solidFill>
                <a:effectLst/>
                <a:latin typeface="+mn-lt"/>
                <a:ea typeface="+mn-ea"/>
                <a:cs typeface="+mn-cs"/>
              </a:rPr>
              <a:t>GetArea</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This can be elevate more by introducing specialized classes that handle the initial values of each Shape derived form a common base class (</a:t>
            </a:r>
            <a:r>
              <a:rPr lang="en-US" sz="1200" b="0" i="0" kern="1200" err="1">
                <a:solidFill>
                  <a:schemeClr val="tx1"/>
                </a:solidFill>
                <a:effectLst/>
                <a:latin typeface="+mn-lt"/>
                <a:ea typeface="+mn-ea"/>
                <a:cs typeface="+mn-cs"/>
              </a:rPr>
              <a:t>i.e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ShapeSize</a:t>
            </a:r>
            <a:r>
              <a:rPr lang="en-US" sz="1200" b="0" i="0" kern="1200">
                <a:solidFill>
                  <a:schemeClr val="tx1"/>
                </a:solidFill>
                <a:effectLst/>
                <a:latin typeface="+mn-lt"/>
                <a:ea typeface="+mn-ea"/>
                <a:cs typeface="+mn-cs"/>
              </a:rPr>
              <a:t>). Than </a:t>
            </a:r>
            <a:r>
              <a:rPr lang="en-US" sz="1200" b="0" i="0" kern="1200" err="1">
                <a:solidFill>
                  <a:schemeClr val="tx1"/>
                </a:solidFill>
                <a:effectLst/>
                <a:latin typeface="+mn-lt"/>
                <a:ea typeface="+mn-ea"/>
                <a:cs typeface="+mn-cs"/>
              </a:rPr>
              <a:t>SetWidth</a:t>
            </a:r>
            <a:r>
              <a:rPr lang="en-US" sz="1200" b="0" i="0" kern="1200">
                <a:solidFill>
                  <a:schemeClr val="tx1"/>
                </a:solidFill>
                <a:effectLst/>
                <a:latin typeface="+mn-lt"/>
                <a:ea typeface="+mn-ea"/>
                <a:cs typeface="+mn-cs"/>
              </a:rPr>
              <a:t>/Height/Length will be replaced by Initialize(</a:t>
            </a:r>
            <a:r>
              <a:rPr lang="en-US" sz="1200" b="0" i="0" kern="1200" err="1">
                <a:solidFill>
                  <a:schemeClr val="tx1"/>
                </a:solidFill>
                <a:effectLst/>
                <a:latin typeface="+mn-lt"/>
                <a:ea typeface="+mn-ea"/>
                <a:cs typeface="+mn-cs"/>
              </a:rPr>
              <a:t>ShapeSize</a:t>
            </a:r>
            <a:r>
              <a:rPr lang="en-US" sz="1200" b="0" i="0" kern="1200">
                <a:solidFill>
                  <a:schemeClr val="tx1"/>
                </a:solidFill>
                <a:effectLst/>
                <a:latin typeface="+mn-lt"/>
                <a:ea typeface="+mn-ea"/>
                <a:cs typeface="+mn-cs"/>
              </a:rPr>
              <a:t> size).</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42</a:t>
            </a:fld>
            <a:endParaRPr lang="de-DE"/>
          </a:p>
        </p:txBody>
      </p:sp>
    </p:spTree>
    <p:extLst>
      <p:ext uri="{BB962C8B-B14F-4D97-AF65-F5344CB8AC3E}">
        <p14:creationId xmlns:p14="http://schemas.microsoft.com/office/powerpoint/2010/main" val="847961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Have you ever been significantly impeded by bad code?</a:t>
            </a:r>
          </a:p>
          <a:p>
            <a:r>
              <a:rPr lang="en-US"/>
              <a:t>We slog through a morass of tangled brambles and hidden pitfalls.</a:t>
            </a:r>
          </a:p>
          <a:p>
            <a:r>
              <a:rPr lang="en-US"/>
              <a:t>We struggle to find our way, hoping for some hint, some clue, of what is going on;</a:t>
            </a:r>
          </a:p>
          <a:p>
            <a:r>
              <a:rPr lang="en-US"/>
              <a:t>but all we see is more and more senseless code.</a:t>
            </a:r>
          </a:p>
          <a:p>
            <a:r>
              <a:rPr lang="en-US"/>
              <a:t>Were you trying to go fast? Were you in a rush? Probably so. </a:t>
            </a:r>
          </a:p>
          <a:p>
            <a:r>
              <a:rPr lang="en-US"/>
              <a:t>Perhaps you felt that you didn’t have time to do a good job;</a:t>
            </a:r>
          </a:p>
          <a:p>
            <a:r>
              <a:rPr lang="en-US"/>
              <a:t>that your boss would be angry with you if you took the time to clean up your code.</a:t>
            </a:r>
          </a:p>
          <a:p>
            <a:r>
              <a:rPr lang="en-US"/>
              <a:t>We’ve all said we’d go back and clean it up later.</a:t>
            </a:r>
          </a:p>
          <a:p>
            <a:r>
              <a:rPr lang="en-US"/>
              <a:t>Of course, in those days we didn’t know LeBlanc’s law: Later equals never.</a:t>
            </a:r>
          </a:p>
          <a:p>
            <a:endParaRPr lang="en-US"/>
          </a:p>
          <a:p>
            <a:r>
              <a:rPr lang="en-US"/>
              <a:t>The productivity trap </a:t>
            </a:r>
          </a:p>
          <a:p>
            <a:r>
              <a:rPr lang="en-US"/>
              <a:t>Code fast at the </a:t>
            </a:r>
            <a:r>
              <a:rPr lang="en-US" err="1"/>
              <a:t>begining</a:t>
            </a:r>
            <a:r>
              <a:rPr lang="en-US"/>
              <a:t>, feature after feature</a:t>
            </a:r>
          </a:p>
          <a:p>
            <a:r>
              <a:rPr lang="en-US"/>
              <a:t>Later because of the messy code things got slower</a:t>
            </a:r>
          </a:p>
          <a:p>
            <a:r>
              <a:rPr lang="en-US"/>
              <a:t>Tried fixes:</a:t>
            </a:r>
          </a:p>
          <a:p>
            <a:r>
              <a:rPr lang="en-US"/>
              <a:t>- more pressure on software developer</a:t>
            </a:r>
          </a:p>
          <a:p>
            <a:r>
              <a:rPr lang="en-US"/>
              <a:t>- more people to the team</a:t>
            </a:r>
          </a:p>
          <a:p>
            <a:r>
              <a:rPr lang="en-US"/>
              <a:t>- major redesign (developer) =&gt; race between 2 teams</a:t>
            </a:r>
          </a:p>
          <a:p>
            <a:r>
              <a:rPr lang="en-US"/>
              <a:t>	- tiger team: develop new design =&gt; requirements ? incomplete, last minute fixes, midnight modifications =&gt; was the old code</a:t>
            </a:r>
          </a:p>
          <a:p>
            <a:r>
              <a:rPr lang="en-US"/>
              <a:t>	- rest: bug fixes - new features on old</a:t>
            </a:r>
          </a:p>
        </p:txBody>
      </p:sp>
      <p:sp>
        <p:nvSpPr>
          <p:cNvPr id="4" name="Slide Number Placeholder 3"/>
          <p:cNvSpPr>
            <a:spLocks noGrp="1"/>
          </p:cNvSpPr>
          <p:nvPr>
            <p:ph type="sldNum" sz="quarter" idx="5"/>
          </p:nvPr>
        </p:nvSpPr>
        <p:spPr/>
        <p:txBody>
          <a:bodyPr/>
          <a:lstStyle/>
          <a:p>
            <a:fld id="{2D3C65E6-2E9B-FF48-9C16-C8157E2F596F}" type="slidenum">
              <a:rPr lang="de-DE" smtClean="0"/>
              <a:t>4</a:t>
            </a:fld>
            <a:endParaRPr lang="de-DE"/>
          </a:p>
        </p:txBody>
      </p:sp>
    </p:spTree>
    <p:extLst>
      <p:ext uri="{BB962C8B-B14F-4D97-AF65-F5344CB8AC3E}">
        <p14:creationId xmlns:p14="http://schemas.microsoft.com/office/powerpoint/2010/main" val="3593858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Prevent "fat interfaces".</a:t>
            </a:r>
          </a:p>
          <a:p>
            <a:r>
              <a:rPr lang="en-US" sz="1200" b="0" i="0" kern="1200">
                <a:solidFill>
                  <a:schemeClr val="tx1"/>
                </a:solidFill>
                <a:effectLst/>
                <a:latin typeface="+mn-lt"/>
                <a:ea typeface="+mn-ea"/>
                <a:cs typeface="+mn-cs"/>
              </a:rPr>
              <a:t>Classes that require large settings objects should not require clients to setup huge amounts of options, because most of the time they won't need all of the settings.</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43</a:t>
            </a:fld>
            <a:endParaRPr lang="de-DE"/>
          </a:p>
        </p:txBody>
      </p:sp>
    </p:spTree>
    <p:extLst>
      <p:ext uri="{BB962C8B-B14F-4D97-AF65-F5344CB8AC3E}">
        <p14:creationId xmlns:p14="http://schemas.microsoft.com/office/powerpoint/2010/main" val="393684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What does the robot eat? </a:t>
            </a:r>
            <a:r>
              <a:rPr lang="en-US">
                <a:effectLst/>
                <a:sym typeface="Wingdings" panose="05000000000000000000" pitchFamily="2" charset="2"/>
              </a:rPr>
              <a:t>:D</a:t>
            </a:r>
            <a:endParaRPr lang="en-US">
              <a:effectLst/>
            </a:endParaRPr>
          </a:p>
          <a:p>
            <a:r>
              <a:rPr lang="en-US">
                <a:effectLst/>
              </a:rPr>
              <a:t>//.... robot can't eat, but it must implement this method</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44</a:t>
            </a:fld>
            <a:endParaRPr lang="de-DE"/>
          </a:p>
        </p:txBody>
      </p:sp>
    </p:spTree>
    <p:extLst>
      <p:ext uri="{BB962C8B-B14F-4D97-AF65-F5344CB8AC3E}">
        <p14:creationId xmlns:p14="http://schemas.microsoft.com/office/powerpoint/2010/main" val="13613246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Not every worker is an employee, but every employee is an worker.</a:t>
            </a:r>
          </a:p>
          <a:p>
            <a:endParaRPr lang="en-US" sz="1200" b="0" i="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robot can only work</a:t>
            </a:r>
            <a:r>
              <a:rPr lang="en-US"/>
              <a:t> </a:t>
            </a:r>
          </a:p>
        </p:txBody>
      </p:sp>
      <p:sp>
        <p:nvSpPr>
          <p:cNvPr id="4" name="Slide Number Placeholder 3"/>
          <p:cNvSpPr>
            <a:spLocks noGrp="1"/>
          </p:cNvSpPr>
          <p:nvPr>
            <p:ph type="sldNum" sz="quarter" idx="5"/>
          </p:nvPr>
        </p:nvSpPr>
        <p:spPr/>
        <p:txBody>
          <a:bodyPr/>
          <a:lstStyle/>
          <a:p>
            <a:fld id="{2D3C65E6-2E9B-FF48-9C16-C8157E2F596F}" type="slidenum">
              <a:rPr lang="de-DE" smtClean="0"/>
              <a:t>45</a:t>
            </a:fld>
            <a:endParaRPr lang="de-DE"/>
          </a:p>
        </p:txBody>
      </p:sp>
    </p:spTree>
    <p:extLst>
      <p:ext uri="{BB962C8B-B14F-4D97-AF65-F5344CB8AC3E}">
        <p14:creationId xmlns:p14="http://schemas.microsoft.com/office/powerpoint/2010/main" val="630210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It reduces the coupling between modules. Coupling is a very bad development pattern because it makes your code hard to refactor.</a:t>
            </a: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46</a:t>
            </a:fld>
            <a:endParaRPr lang="de-DE"/>
          </a:p>
        </p:txBody>
      </p:sp>
    </p:spTree>
    <p:extLst>
      <p:ext uri="{BB962C8B-B14F-4D97-AF65-F5344CB8AC3E}">
        <p14:creationId xmlns:p14="http://schemas.microsoft.com/office/powerpoint/2010/main" val="880358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a:t>
            </a:r>
          </a:p>
          <a:p>
            <a:r>
              <a:rPr lang="en-US" dirty="0">
                <a:effectLst/>
              </a:rPr>
              <a:t>//.... working much more</a:t>
            </a:r>
          </a:p>
          <a:p>
            <a:r>
              <a:rPr lang="en-US" dirty="0">
                <a:effectLst/>
              </a:rPr>
              <a:t>//.... working much, much more</a:t>
            </a:r>
          </a:p>
          <a:p>
            <a:endParaRPr lang="en-US" dirty="0">
              <a:effectLst/>
            </a:endParaRPr>
          </a:p>
          <a:p>
            <a:r>
              <a:rPr lang="en-US" dirty="0"/>
              <a:t>A -&gt; B</a:t>
            </a:r>
            <a:br>
              <a:rPr lang="en-US" dirty="0"/>
            </a:br>
            <a:r>
              <a:rPr lang="en-US" dirty="0"/>
              <a:t>    -&gt; source code dependency (rebuilds)</a:t>
            </a:r>
            <a:br>
              <a:rPr lang="en-US" dirty="0"/>
            </a:br>
            <a:r>
              <a:rPr lang="en-US" dirty="0"/>
              <a:t>    -&gt; run-time dependency</a:t>
            </a:r>
            <a:endParaRPr lang="en-US" dirty="0">
              <a:effectLst/>
            </a:endParaRPr>
          </a:p>
          <a:p>
            <a:endParaRPr lang="en-US" dirty="0">
              <a:effectLst/>
            </a:endParaRPr>
          </a:p>
          <a:p>
            <a:pPr>
              <a:buFont typeface="Arial" panose="020B0604020202020204" pitchFamily="34" charset="0"/>
              <a:buChar char="•"/>
            </a:pPr>
            <a:r>
              <a:rPr lang="en-US" dirty="0"/>
              <a:t>High-level modules should not depend on low-level modules. Both should depend on abstractions.</a:t>
            </a:r>
          </a:p>
          <a:p>
            <a:pPr>
              <a:buFont typeface="Arial" panose="020B0604020202020204" pitchFamily="34" charset="0"/>
              <a:buChar char="•"/>
            </a:pPr>
            <a:r>
              <a:rPr lang="en-US" dirty="0"/>
              <a:t>Abstractions should not depend upon details. Details should depend on abstractions.</a:t>
            </a:r>
          </a:p>
          <a:p>
            <a:endParaRPr lang="en-US" dirty="0">
              <a:effectLst/>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47</a:t>
            </a:fld>
            <a:endParaRPr lang="de-DE"/>
          </a:p>
        </p:txBody>
      </p:sp>
    </p:spTree>
    <p:extLst>
      <p:ext uri="{BB962C8B-B14F-4D97-AF65-F5344CB8AC3E}">
        <p14:creationId xmlns:p14="http://schemas.microsoft.com/office/powerpoint/2010/main" val="184948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dirty="0"/>
              <a:t>A -&gt; I &lt;|- B</a:t>
            </a:r>
            <a:br>
              <a:rPr lang="en-US" dirty="0"/>
            </a:br>
            <a:r>
              <a:rPr lang="en-US" dirty="0"/>
              <a:t>   &lt;- source code dependency</a:t>
            </a:r>
            <a:br>
              <a:rPr lang="en-US" dirty="0"/>
            </a:br>
            <a:r>
              <a:rPr lang="en-US" dirty="0"/>
              <a:t>    -&gt; run-time dependency</a:t>
            </a:r>
          </a:p>
          <a:p>
            <a:pPr>
              <a:buFont typeface="Arial" panose="020B0604020202020204" pitchFamily="34" charset="0"/>
              <a:buNone/>
            </a:pPr>
            <a:endParaRPr lang="en-US" dirty="0"/>
          </a:p>
          <a:p>
            <a:pPr>
              <a:buFont typeface="Arial" panose="020B0604020202020204" pitchFamily="34" charset="0"/>
              <a:buChar char="•"/>
            </a:pPr>
            <a:r>
              <a:rPr lang="en-US" dirty="0"/>
              <a:t>High-level modules should not depend on low-level modules. Both should depend on abstractions.</a:t>
            </a:r>
          </a:p>
          <a:p>
            <a:pPr>
              <a:buFont typeface="Arial" panose="020B0604020202020204" pitchFamily="34" charset="0"/>
              <a:buChar char="•"/>
            </a:pPr>
            <a:r>
              <a:rPr lang="en-US" dirty="0"/>
              <a:t>Abstractions should not depend upon details. Details should depend on abstractions.</a:t>
            </a:r>
          </a:p>
          <a:p>
            <a:endParaRPr lang="en-US" dirty="0">
              <a:effectLst/>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48</a:t>
            </a:fld>
            <a:endParaRPr lang="de-DE"/>
          </a:p>
        </p:txBody>
      </p:sp>
    </p:spTree>
    <p:extLst>
      <p:ext uri="{BB962C8B-B14F-4D97-AF65-F5344CB8AC3E}">
        <p14:creationId xmlns:p14="http://schemas.microsoft.com/office/powerpoint/2010/main" val="3745723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 5-10min)</a:t>
            </a:r>
            <a:endParaRPr lang="en-US">
              <a:cs typeface="Calibri"/>
            </a:endParaRPr>
          </a:p>
          <a:p>
            <a:r>
              <a:rPr lang="en-US">
                <a:cs typeface="Calibri"/>
              </a:rPr>
              <a:t>fitness app, proposed the </a:t>
            </a:r>
            <a:r>
              <a:rPr lang="en-US" err="1">
                <a:cs typeface="Calibri"/>
              </a:rPr>
              <a:t>MySql</a:t>
            </a:r>
            <a:r>
              <a:rPr lang="en-US">
                <a:cs typeface="Calibri"/>
              </a:rPr>
              <a:t> to persist </a:t>
            </a:r>
            <a:r>
              <a:rPr lang="en-US" err="1">
                <a:cs typeface="Calibri"/>
              </a:rPr>
              <a:t>data,developing</a:t>
            </a:r>
            <a:r>
              <a:rPr lang="en-US">
                <a:cs typeface="Calibri"/>
              </a:rPr>
              <a:t> without persisting the data to DB, writing unit tests</a:t>
            </a:r>
          </a:p>
          <a:p>
            <a:r>
              <a:rPr lang="en-US">
                <a:cs typeface="Calibri"/>
              </a:rPr>
              <a:t>- </a:t>
            </a:r>
            <a:r>
              <a:rPr lang="en-US" err="1">
                <a:cs typeface="Calibri"/>
              </a:rPr>
              <a:t>TestDouble</a:t>
            </a:r>
            <a:r>
              <a:rPr lang="en-US">
                <a:cs typeface="Calibri"/>
              </a:rPr>
              <a:t> (</a:t>
            </a:r>
            <a:r>
              <a:rPr lang="en-US" err="1">
                <a:cs typeface="Calibri"/>
              </a:rPr>
              <a:t>WikiPage</a:t>
            </a:r>
            <a:r>
              <a:rPr lang="en-US">
                <a:cs typeface="Calibri"/>
              </a:rPr>
              <a:t> (</a:t>
            </a:r>
            <a:r>
              <a:rPr lang="en-US" err="1">
                <a:cs typeface="Calibri"/>
              </a:rPr>
              <a:t>toHtml</a:t>
            </a:r>
            <a:r>
              <a:rPr lang="en-US">
                <a:cs typeface="Calibri"/>
              </a:rPr>
              <a:t>(), save())</a:t>
            </a:r>
            <a:r>
              <a:rPr lang="en-US" err="1">
                <a:cs typeface="Calibri"/>
              </a:rPr>
              <a:t>MockWikiPage</a:t>
            </a:r>
            <a:r>
              <a:rPr lang="en-US">
                <a:cs typeface="Calibri"/>
              </a:rPr>
              <a:t>, </a:t>
            </a:r>
            <a:r>
              <a:rPr lang="en-US" err="1">
                <a:cs typeface="Calibri"/>
              </a:rPr>
              <a:t>InMemorypage</a:t>
            </a:r>
            <a:r>
              <a:rPr lang="en-US">
                <a:cs typeface="Calibri"/>
              </a:rPr>
              <a:t>, </a:t>
            </a:r>
            <a:r>
              <a:rPr lang="en-US" err="1">
                <a:cs typeface="Calibri"/>
              </a:rPr>
              <a:t>FileSystemPage</a:t>
            </a:r>
            <a:r>
              <a:rPr lang="en-US">
                <a:cs typeface="Calibri"/>
              </a:rPr>
              <a:t>(flat file))</a:t>
            </a:r>
          </a:p>
          <a:p>
            <a:r>
              <a:rPr lang="en-US">
                <a:cs typeface="Calibri"/>
              </a:rPr>
              <a:t>- new </a:t>
            </a:r>
            <a:r>
              <a:rPr lang="en-US" err="1">
                <a:cs typeface="Calibri"/>
              </a:rPr>
              <a:t>TEstDouble</a:t>
            </a:r>
            <a:r>
              <a:rPr lang="en-US">
                <a:cs typeface="Calibri"/>
              </a:rPr>
              <a:t> - flat file</a:t>
            </a:r>
          </a:p>
          <a:p>
            <a:pPr marL="171450" indent="-171450">
              <a:buFontTx/>
              <a:buChar char="-"/>
            </a:pPr>
            <a:r>
              <a:rPr lang="en-US">
                <a:cs typeface="Calibri"/>
              </a:rPr>
              <a:t>proved to be sufficient without the need of a database</a:t>
            </a:r>
          </a:p>
          <a:p>
            <a:pPr marL="0" indent="0">
              <a:buFontTx/>
              <a:buNone/>
            </a:pPr>
            <a:r>
              <a:rPr lang="en-US">
                <a:cs typeface="Calibri"/>
              </a:rPr>
              <a:t>Many architects consider that the database is the core abstraction,</a:t>
            </a:r>
          </a:p>
          <a:p>
            <a:pPr marL="0" indent="0">
              <a:buFontTx/>
              <a:buNone/>
            </a:pPr>
            <a:r>
              <a:rPr lang="en-US">
                <a:cs typeface="Calibri"/>
              </a:rPr>
              <a:t> the center of organizing principle,</a:t>
            </a:r>
          </a:p>
          <a:p>
            <a:pPr marL="0" indent="0">
              <a:buFontTx/>
              <a:buNone/>
            </a:pPr>
            <a:r>
              <a:rPr lang="en-US">
                <a:cs typeface="Calibri"/>
              </a:rPr>
              <a:t> that you can't do anything until the database and the schema is in place</a:t>
            </a:r>
          </a:p>
        </p:txBody>
      </p:sp>
      <p:sp>
        <p:nvSpPr>
          <p:cNvPr id="4" name="Slide Number Placeholder 3"/>
          <p:cNvSpPr>
            <a:spLocks noGrp="1"/>
          </p:cNvSpPr>
          <p:nvPr>
            <p:ph type="sldNum" sz="quarter" idx="5"/>
          </p:nvPr>
        </p:nvSpPr>
        <p:spPr/>
        <p:txBody>
          <a:bodyPr/>
          <a:lstStyle/>
          <a:p>
            <a:fld id="{2D3C65E6-2E9B-FF48-9C16-C8157E2F596F}" type="slidenum">
              <a:rPr lang="de-DE" smtClean="0"/>
              <a:t>49</a:t>
            </a:fld>
            <a:endParaRPr lang="de-DE"/>
          </a:p>
        </p:txBody>
      </p:sp>
    </p:spTree>
    <p:extLst>
      <p:ext uri="{BB962C8B-B14F-4D97-AF65-F5344CB8AC3E}">
        <p14:creationId xmlns:p14="http://schemas.microsoft.com/office/powerpoint/2010/main" val="3447697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50</a:t>
            </a:fld>
            <a:endParaRPr lang="de-DE"/>
          </a:p>
        </p:txBody>
      </p:sp>
    </p:spTree>
    <p:extLst>
      <p:ext uri="{BB962C8B-B14F-4D97-AF65-F5344CB8AC3E}">
        <p14:creationId xmlns:p14="http://schemas.microsoft.com/office/powerpoint/2010/main" val="1195399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51</a:t>
            </a:fld>
            <a:endParaRPr lang="de-DE"/>
          </a:p>
        </p:txBody>
      </p:sp>
    </p:spTree>
    <p:extLst>
      <p:ext uri="{BB962C8B-B14F-4D97-AF65-F5344CB8AC3E}">
        <p14:creationId xmlns:p14="http://schemas.microsoft.com/office/powerpoint/2010/main" val="3303700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52</a:t>
            </a:fld>
            <a:endParaRPr lang="de-DE"/>
          </a:p>
        </p:txBody>
      </p:sp>
    </p:spTree>
    <p:extLst>
      <p:ext uri="{BB962C8B-B14F-4D97-AF65-F5344CB8AC3E}">
        <p14:creationId xmlns:p14="http://schemas.microsoft.com/office/powerpoint/2010/main" val="1756395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Have you ever been significantly impeded by bad code?</a:t>
            </a:r>
          </a:p>
          <a:p>
            <a:r>
              <a:rPr lang="en-US"/>
              <a:t>We slog through a morass of tangled brambles and hidden pitfalls.</a:t>
            </a:r>
          </a:p>
          <a:p>
            <a:r>
              <a:rPr lang="en-US"/>
              <a:t>We struggle to find our way, hoping for some hint, some clue, of what is going on;</a:t>
            </a:r>
          </a:p>
          <a:p>
            <a:r>
              <a:rPr lang="en-US"/>
              <a:t>but all we see is more and more senseless code.</a:t>
            </a:r>
          </a:p>
          <a:p>
            <a:r>
              <a:rPr lang="en-US"/>
              <a:t>Were you trying to go fast? Were you in a rush? Probably so. </a:t>
            </a:r>
          </a:p>
          <a:p>
            <a:r>
              <a:rPr lang="en-US"/>
              <a:t>Perhaps you felt that you didn’t have time to do a good job;</a:t>
            </a:r>
          </a:p>
          <a:p>
            <a:r>
              <a:rPr lang="en-US"/>
              <a:t>that your boss would be angry with you if you took the time to clean up your code.</a:t>
            </a:r>
          </a:p>
          <a:p>
            <a:r>
              <a:rPr lang="en-US"/>
              <a:t>We’ve all said we’d go back and clean it up later.</a:t>
            </a:r>
          </a:p>
          <a:p>
            <a:r>
              <a:rPr lang="en-US"/>
              <a:t>Of course, in those days we didn’t know LeBlanc’s law: Later equals never.</a:t>
            </a:r>
          </a:p>
          <a:p>
            <a:endParaRPr lang="en-US"/>
          </a:p>
          <a:p>
            <a:r>
              <a:rPr lang="en-US"/>
              <a:t>The productivity trap </a:t>
            </a:r>
          </a:p>
          <a:p>
            <a:r>
              <a:rPr lang="en-US"/>
              <a:t>Code fast at the </a:t>
            </a:r>
            <a:r>
              <a:rPr lang="en-US" err="1"/>
              <a:t>begining</a:t>
            </a:r>
            <a:r>
              <a:rPr lang="en-US"/>
              <a:t>, feature after feature</a:t>
            </a:r>
          </a:p>
          <a:p>
            <a:r>
              <a:rPr lang="en-US"/>
              <a:t>Later because of the messy code things got slower</a:t>
            </a:r>
          </a:p>
          <a:p>
            <a:r>
              <a:rPr lang="en-US"/>
              <a:t>Tried fixes:</a:t>
            </a:r>
          </a:p>
          <a:p>
            <a:r>
              <a:rPr lang="en-US"/>
              <a:t>- more pressure on software developer</a:t>
            </a:r>
          </a:p>
          <a:p>
            <a:r>
              <a:rPr lang="en-US"/>
              <a:t>- more people to the team</a:t>
            </a:r>
          </a:p>
          <a:p>
            <a:r>
              <a:rPr lang="en-US"/>
              <a:t>- major redesign (developer) =&gt; race between 2 teams</a:t>
            </a:r>
          </a:p>
          <a:p>
            <a:r>
              <a:rPr lang="en-US"/>
              <a:t>	- tiger team: develop new design =&gt; requirements ? incomplete, last minute fixes, midnight modifications =&gt; was the old code</a:t>
            </a:r>
          </a:p>
          <a:p>
            <a:r>
              <a:rPr lang="en-US"/>
              <a:t>	- rest: bug fixes - new features on old</a:t>
            </a:r>
          </a:p>
        </p:txBody>
      </p:sp>
      <p:sp>
        <p:nvSpPr>
          <p:cNvPr id="4" name="Slide Number Placeholder 3"/>
          <p:cNvSpPr>
            <a:spLocks noGrp="1"/>
          </p:cNvSpPr>
          <p:nvPr>
            <p:ph type="sldNum" sz="quarter" idx="5"/>
          </p:nvPr>
        </p:nvSpPr>
        <p:spPr/>
        <p:txBody>
          <a:bodyPr/>
          <a:lstStyle/>
          <a:p>
            <a:fld id="{2D3C65E6-2E9B-FF48-9C16-C8157E2F596F}" type="slidenum">
              <a:rPr lang="de-DE" smtClean="0"/>
              <a:t>5</a:t>
            </a:fld>
            <a:endParaRPr lang="de-DE"/>
          </a:p>
        </p:txBody>
      </p:sp>
    </p:spTree>
    <p:extLst>
      <p:ext uri="{BB962C8B-B14F-4D97-AF65-F5344CB8AC3E}">
        <p14:creationId xmlns:p14="http://schemas.microsoft.com/office/powerpoint/2010/main" val="3182086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These isolation makes it easier to write and run tests</a:t>
            </a:r>
          </a:p>
          <a:p>
            <a:r>
              <a:rPr lang="en-US">
                <a:cs typeface="Calibri"/>
              </a:rPr>
              <a:t>Nicely organized architectures makes you go faster</a:t>
            </a:r>
          </a:p>
        </p:txBody>
      </p:sp>
      <p:sp>
        <p:nvSpPr>
          <p:cNvPr id="4" name="Slide Number Placeholder 3"/>
          <p:cNvSpPr>
            <a:spLocks noGrp="1"/>
          </p:cNvSpPr>
          <p:nvPr>
            <p:ph type="sldNum" sz="quarter" idx="5"/>
          </p:nvPr>
        </p:nvSpPr>
        <p:spPr/>
        <p:txBody>
          <a:bodyPr/>
          <a:lstStyle/>
          <a:p>
            <a:fld id="{2D3C65E6-2E9B-FF48-9C16-C8157E2F596F}" type="slidenum">
              <a:rPr lang="de-DE" smtClean="0"/>
              <a:t>53</a:t>
            </a:fld>
            <a:endParaRPr lang="de-DE"/>
          </a:p>
        </p:txBody>
      </p:sp>
    </p:spTree>
    <p:extLst>
      <p:ext uri="{BB962C8B-B14F-4D97-AF65-F5344CB8AC3E}">
        <p14:creationId xmlns:p14="http://schemas.microsoft.com/office/powerpoint/2010/main" val="639047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a:t>
            </a:r>
          </a:p>
          <a:p>
            <a:r>
              <a:rPr lang="en-US" dirty="0"/>
              <a:t>In the case of a Web app</a:t>
            </a:r>
          </a:p>
          <a:p>
            <a:r>
              <a:rPr lang="en-US" dirty="0"/>
              <a:t>- web server, </a:t>
            </a:r>
            <a:r>
              <a:rPr lang="en-US" dirty="0" err="1"/>
              <a:t>css</a:t>
            </a:r>
            <a:r>
              <a:rPr lang="en-US" dirty="0"/>
              <a:t>, html, </a:t>
            </a:r>
            <a:r>
              <a:rPr lang="en-US" dirty="0" err="1"/>
              <a:t>javascript</a:t>
            </a:r>
            <a:r>
              <a:rPr lang="en-US" dirty="0"/>
              <a:t>, MVC lives on the delivery side of the boundary</a:t>
            </a:r>
          </a:p>
          <a:p>
            <a:pPr marL="171450" indent="-171450">
              <a:buFontTx/>
              <a:buChar char="-"/>
            </a:pPr>
            <a:r>
              <a:rPr lang="en-US" dirty="0"/>
              <a:t>model on the boundary side? isn't that supposed to be on the other side? NO!!!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cs typeface="Calibri"/>
              </a:rPr>
              <a:t>Yes because in now days the models from MVC is munch more complicated than a simple business object model</a:t>
            </a:r>
          </a:p>
          <a:p>
            <a:pPr marL="171450" indent="-171450">
              <a:buFontTx/>
              <a:buChar char="-"/>
            </a:pPr>
            <a:endParaRPr lang="en-US" dirty="0"/>
          </a:p>
          <a:p>
            <a:r>
              <a:rPr lang="en-US" dirty="0"/>
              <a:t>Boundary:</a:t>
            </a:r>
          </a:p>
          <a:p>
            <a:r>
              <a:rPr lang="en-US" dirty="0"/>
              <a:t>- 2 set of interfaces:</a:t>
            </a:r>
          </a:p>
          <a:p>
            <a:r>
              <a:rPr lang="en-US" dirty="0"/>
              <a:t>a) first set: used by the controller; implemented by the interactors, it accepts request model data structures</a:t>
            </a:r>
          </a:p>
          <a:p>
            <a:r>
              <a:rPr lang="en-US" dirty="0"/>
              <a:t>b) second set: used by the interactors, implemented by the presenters, it accepts response model data structures</a:t>
            </a:r>
            <a:endParaRPr lang="en-US" dirty="0">
              <a:cs typeface="Calibri"/>
            </a:endParaRPr>
          </a:p>
          <a:p>
            <a:r>
              <a:rPr lang="en-US" dirty="0"/>
              <a:t>Those interfaces are the boundary.</a:t>
            </a:r>
            <a:endParaRPr lang="en-US" dirty="0">
              <a:cs typeface="Calibri"/>
            </a:endParaRPr>
          </a:p>
        </p:txBody>
      </p:sp>
      <p:sp>
        <p:nvSpPr>
          <p:cNvPr id="4" name="Slide Number Placeholder 3"/>
          <p:cNvSpPr>
            <a:spLocks noGrp="1"/>
          </p:cNvSpPr>
          <p:nvPr>
            <p:ph type="sldNum" sz="quarter" idx="5"/>
          </p:nvPr>
        </p:nvSpPr>
        <p:spPr/>
        <p:txBody>
          <a:bodyPr/>
          <a:lstStyle/>
          <a:p>
            <a:fld id="{2D3C65E6-2E9B-FF48-9C16-C8157E2F596F}" type="slidenum">
              <a:rPr lang="de-DE" smtClean="0"/>
              <a:t>54</a:t>
            </a:fld>
            <a:endParaRPr lang="de-DE"/>
          </a:p>
        </p:txBody>
      </p:sp>
    </p:spTree>
    <p:extLst>
      <p:ext uri="{BB962C8B-B14F-4D97-AF65-F5344CB8AC3E}">
        <p14:creationId xmlns:p14="http://schemas.microsoft.com/office/powerpoint/2010/main" val="1745127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(Optional)</a:t>
            </a:r>
          </a:p>
          <a:p>
            <a:r>
              <a:rPr lang="en-US"/>
              <a:t>NOTE: </a:t>
            </a:r>
          </a:p>
          <a:p>
            <a:pPr marL="171450" indent="-171450">
              <a:buFontTx/>
              <a:buChar char="-"/>
            </a:pPr>
            <a:r>
              <a:rPr lang="en-US"/>
              <a:t>Problem presentation (as complicated as possible)</a:t>
            </a:r>
          </a:p>
          <a:p>
            <a:pPr marL="171450" indent="-171450">
              <a:buFontTx/>
              <a:buChar char="-"/>
            </a:pPr>
            <a:r>
              <a:rPr lang="en-US"/>
              <a:t>Individual work for a basic diagram (entities + transaction boundaries) + some hints</a:t>
            </a:r>
          </a:p>
          <a:p>
            <a:pPr marL="171450" indent="-171450">
              <a:buFontTx/>
              <a:buChar char="-"/>
            </a:pPr>
            <a:r>
              <a:rPr lang="en-US"/>
              <a:t>15-20 time + break</a:t>
            </a:r>
          </a:p>
          <a:p>
            <a:pPr marL="0" indent="0">
              <a:buFontTx/>
              <a:buNone/>
            </a:pPr>
            <a:endParaRPr lang="en-US" sz="1200" kern="1200">
              <a:solidFill>
                <a:schemeClr val="tx1"/>
              </a:solidFill>
              <a:effectLst/>
              <a:latin typeface="+mn-lt"/>
              <a:ea typeface="+mn-ea"/>
              <a:cs typeface="+mn-cs"/>
            </a:endParaRPr>
          </a:p>
          <a:p>
            <a:pPr marL="0" indent="0">
              <a:buFontTx/>
              <a:buNone/>
            </a:pPr>
            <a:r>
              <a:rPr lang="en-US" sz="1200" kern="1200">
                <a:solidFill>
                  <a:schemeClr val="tx1"/>
                </a:solidFill>
                <a:effectLst/>
                <a:latin typeface="+mn-lt"/>
                <a:ea typeface="+mn-ea"/>
                <a:cs typeface="+mn-cs"/>
              </a:rPr>
              <a:t>Try to create a use case for adding new employees.</a:t>
            </a:r>
          </a:p>
          <a:p>
            <a:pPr marL="0" indent="0">
              <a:buFontTx/>
              <a:buNone/>
            </a:pPr>
            <a:r>
              <a:rPr lang="en-US" sz="1200" kern="1200">
                <a:solidFill>
                  <a:schemeClr val="tx1"/>
                </a:solidFill>
                <a:effectLst/>
                <a:latin typeface="+mn-lt"/>
                <a:ea typeface="+mn-ea"/>
                <a:cs typeface="+mn-cs"/>
              </a:rPr>
              <a:t>Try to create a diagram of the system’s architecture.</a:t>
            </a:r>
          </a:p>
          <a:p>
            <a:pPr marL="0" indent="0">
              <a:buFontTx/>
              <a:buNone/>
            </a:pP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Use case 1:</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 new employee is added by the receipt of an </a:t>
            </a:r>
            <a:r>
              <a:rPr lang="en-US" sz="1200" kern="1200" err="1">
                <a:solidFill>
                  <a:schemeClr val="tx1"/>
                </a:solidFill>
                <a:effectLst/>
                <a:latin typeface="+mn-lt"/>
                <a:ea typeface="+mn-ea"/>
                <a:cs typeface="+mn-cs"/>
              </a:rPr>
              <a:t>AddEmp</a:t>
            </a:r>
            <a:r>
              <a:rPr lang="en-US" sz="1200" kern="1200">
                <a:solidFill>
                  <a:schemeClr val="tx1"/>
                </a:solidFill>
                <a:effectLst/>
                <a:latin typeface="+mn-lt"/>
                <a:ea typeface="+mn-ea"/>
                <a:cs typeface="+mn-cs"/>
              </a:rPr>
              <a:t> transaction. </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This transaction contains the employee's name, address and assigned employee number.</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transaction has three forms:</a:t>
            </a:r>
          </a:p>
          <a:p>
            <a:pPr rtl="0"/>
            <a:r>
              <a:rPr lang="en-US" sz="1200" kern="1200">
                <a:solidFill>
                  <a:schemeClr val="tx1"/>
                </a:solidFill>
                <a:effectLst/>
                <a:latin typeface="+mn-lt"/>
                <a:ea typeface="+mn-ea"/>
                <a:cs typeface="+mn-cs"/>
              </a:rPr>
              <a:t> </a:t>
            </a:r>
          </a:p>
          <a:p>
            <a:pPr rtl="0"/>
            <a:r>
              <a:rPr lang="en-US" sz="1200" kern="1200" err="1">
                <a:solidFill>
                  <a:schemeClr val="tx1"/>
                </a:solidFill>
                <a:effectLst/>
                <a:latin typeface="+mn-lt"/>
                <a:ea typeface="+mn-ea"/>
                <a:cs typeface="+mn-cs"/>
              </a:rPr>
              <a:t>AddEmp</a:t>
            </a:r>
            <a:r>
              <a:rPr lang="en-US" sz="1200" kern="1200">
                <a:solidFill>
                  <a:schemeClr val="tx1"/>
                </a:solidFill>
                <a:effectLst/>
                <a:latin typeface="+mn-lt"/>
                <a:ea typeface="+mn-ea"/>
                <a:cs typeface="+mn-cs"/>
              </a:rPr>
              <a:t> &lt;</a:t>
            </a:r>
            <a:r>
              <a:rPr lang="en-US" sz="1200" kern="1200" err="1">
                <a:solidFill>
                  <a:schemeClr val="tx1"/>
                </a:solidFill>
                <a:effectLst/>
                <a:latin typeface="+mn-lt"/>
                <a:ea typeface="+mn-ea"/>
                <a:cs typeface="+mn-cs"/>
              </a:rPr>
              <a:t>EmpID</a:t>
            </a:r>
            <a:r>
              <a:rPr lang="en-US" sz="1200" kern="1200">
                <a:solidFill>
                  <a:schemeClr val="tx1"/>
                </a:solidFill>
                <a:effectLst/>
                <a:latin typeface="+mn-lt"/>
                <a:ea typeface="+mn-ea"/>
                <a:cs typeface="+mn-cs"/>
              </a:rPr>
              <a:t>&gt; "&lt;name&gt;" "&lt;address&gt;" H &lt;</a:t>
            </a:r>
            <a:r>
              <a:rPr lang="en-US" sz="1200" kern="1200" err="1">
                <a:solidFill>
                  <a:schemeClr val="tx1"/>
                </a:solidFill>
                <a:effectLst/>
                <a:latin typeface="+mn-lt"/>
                <a:ea typeface="+mn-ea"/>
                <a:cs typeface="+mn-cs"/>
              </a:rPr>
              <a:t>hrly</a:t>
            </a:r>
            <a:r>
              <a:rPr lang="en-US" sz="1200" kern="1200">
                <a:solidFill>
                  <a:schemeClr val="tx1"/>
                </a:solidFill>
                <a:effectLst/>
                <a:latin typeface="+mn-lt"/>
                <a:ea typeface="+mn-ea"/>
                <a:cs typeface="+mn-cs"/>
              </a:rPr>
              <a:t>-rate&gt;</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AddEmp</a:t>
            </a:r>
            <a:r>
              <a:rPr lang="en-US" sz="1200" kern="1200">
                <a:solidFill>
                  <a:schemeClr val="tx1"/>
                </a:solidFill>
                <a:effectLst/>
                <a:latin typeface="+mn-lt"/>
                <a:ea typeface="+mn-ea"/>
                <a:cs typeface="+mn-cs"/>
              </a:rPr>
              <a:t> &lt;</a:t>
            </a:r>
            <a:r>
              <a:rPr lang="en-US" sz="1200" kern="1200" err="1">
                <a:solidFill>
                  <a:schemeClr val="tx1"/>
                </a:solidFill>
                <a:effectLst/>
                <a:latin typeface="+mn-lt"/>
                <a:ea typeface="+mn-ea"/>
                <a:cs typeface="+mn-cs"/>
              </a:rPr>
              <a:t>EmpID</a:t>
            </a:r>
            <a:r>
              <a:rPr lang="en-US" sz="1200" kern="1200">
                <a:solidFill>
                  <a:schemeClr val="tx1"/>
                </a:solidFill>
                <a:effectLst/>
                <a:latin typeface="+mn-lt"/>
                <a:ea typeface="+mn-ea"/>
                <a:cs typeface="+mn-cs"/>
              </a:rPr>
              <a:t>&gt; "&lt;name&gt;" "&lt;address&gt;" S &lt;</a:t>
            </a:r>
            <a:r>
              <a:rPr lang="en-US" sz="1200" kern="1200" err="1">
                <a:solidFill>
                  <a:schemeClr val="tx1"/>
                </a:solidFill>
                <a:effectLst/>
                <a:latin typeface="+mn-lt"/>
                <a:ea typeface="+mn-ea"/>
                <a:cs typeface="+mn-cs"/>
              </a:rPr>
              <a:t>mtly</a:t>
            </a:r>
            <a:r>
              <a:rPr lang="en-US" sz="1200" kern="1200">
                <a:solidFill>
                  <a:schemeClr val="tx1"/>
                </a:solidFill>
                <a:effectLst/>
                <a:latin typeface="+mn-lt"/>
                <a:ea typeface="+mn-ea"/>
                <a:cs typeface="+mn-cs"/>
              </a:rPr>
              <a:t>-rate&gt;</a:t>
            </a:r>
            <a:br>
              <a:rPr lang="en-US" sz="1200" kern="1200">
                <a:solidFill>
                  <a:schemeClr val="tx1"/>
                </a:solidFill>
                <a:effectLst/>
                <a:latin typeface="+mn-lt"/>
                <a:ea typeface="+mn-ea"/>
                <a:cs typeface="+mn-cs"/>
              </a:rPr>
            </a:br>
            <a:r>
              <a:rPr lang="en-US" sz="1200" kern="1200" err="1">
                <a:solidFill>
                  <a:schemeClr val="tx1"/>
                </a:solidFill>
                <a:effectLst/>
                <a:latin typeface="+mn-lt"/>
                <a:ea typeface="+mn-ea"/>
                <a:cs typeface="+mn-cs"/>
              </a:rPr>
              <a:t>AddEmp</a:t>
            </a:r>
            <a:r>
              <a:rPr lang="en-US" sz="1200" kern="1200">
                <a:solidFill>
                  <a:schemeClr val="tx1"/>
                </a:solidFill>
                <a:effectLst/>
                <a:latin typeface="+mn-lt"/>
                <a:ea typeface="+mn-ea"/>
                <a:cs typeface="+mn-cs"/>
              </a:rPr>
              <a:t> &lt;</a:t>
            </a:r>
            <a:r>
              <a:rPr lang="en-US" sz="1200" kern="1200" err="1">
                <a:solidFill>
                  <a:schemeClr val="tx1"/>
                </a:solidFill>
                <a:effectLst/>
                <a:latin typeface="+mn-lt"/>
                <a:ea typeface="+mn-ea"/>
                <a:cs typeface="+mn-cs"/>
              </a:rPr>
              <a:t>EmpID</a:t>
            </a:r>
            <a:r>
              <a:rPr lang="en-US" sz="1200" kern="1200">
                <a:solidFill>
                  <a:schemeClr val="tx1"/>
                </a:solidFill>
                <a:effectLst/>
                <a:latin typeface="+mn-lt"/>
                <a:ea typeface="+mn-ea"/>
                <a:cs typeface="+mn-cs"/>
              </a:rPr>
              <a:t>&gt; "&lt;name&gt;" "&lt;address&gt;" C &lt;</a:t>
            </a:r>
            <a:r>
              <a:rPr lang="en-US" sz="1200" kern="1200" err="1">
                <a:solidFill>
                  <a:schemeClr val="tx1"/>
                </a:solidFill>
                <a:effectLst/>
                <a:latin typeface="+mn-lt"/>
                <a:ea typeface="+mn-ea"/>
                <a:cs typeface="+mn-cs"/>
              </a:rPr>
              <a:t>mtly</a:t>
            </a:r>
            <a:r>
              <a:rPr lang="en-US" sz="1200" kern="1200">
                <a:solidFill>
                  <a:schemeClr val="tx1"/>
                </a:solidFill>
                <a:effectLst/>
                <a:latin typeface="+mn-lt"/>
                <a:ea typeface="+mn-ea"/>
                <a:cs typeface="+mn-cs"/>
              </a:rPr>
              <a:t>-rate&gt; &lt;com-rate&gt;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eemployee</a:t>
            </a:r>
            <a:r>
              <a:rPr lang="en-US" sz="1200" kern="1200">
                <a:solidFill>
                  <a:schemeClr val="tx1"/>
                </a:solidFill>
                <a:effectLst/>
                <a:latin typeface="+mn-lt"/>
                <a:ea typeface="+mn-ea"/>
                <a:cs typeface="+mn-cs"/>
              </a:rPr>
              <a:t> record is created with its fields assigned appropriately.</a:t>
            </a:r>
          </a:p>
          <a:p>
            <a:pPr rtl="0"/>
            <a:r>
              <a:rPr lang="en-US" sz="1200" kern="1200">
                <a:solidFill>
                  <a:schemeClr val="tx1"/>
                </a:solidFill>
                <a:effectLst/>
                <a:latin typeface="+mn-lt"/>
                <a:ea typeface="+mn-ea"/>
                <a:cs typeface="+mn-cs"/>
              </a:rPr>
              <a:t> </a:t>
            </a:r>
          </a:p>
          <a:p>
            <a:pPr rtl="0"/>
            <a:r>
              <a:rPr lang="en-US" sz="1200" kern="1200">
                <a:solidFill>
                  <a:schemeClr val="tx1"/>
                </a:solidFill>
                <a:effectLst/>
                <a:latin typeface="+mn-lt"/>
                <a:ea typeface="+mn-ea"/>
                <a:cs typeface="+mn-cs"/>
              </a:rPr>
              <a:t>Alternative 1:</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An error in the transaction</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If the transaction structure is </a:t>
            </a:r>
            <a:r>
              <a:rPr lang="en-US" sz="1200" kern="1200" err="1">
                <a:solidFill>
                  <a:schemeClr val="tx1"/>
                </a:solidFill>
                <a:effectLst/>
                <a:latin typeface="+mn-lt"/>
                <a:ea typeface="+mn-ea"/>
                <a:cs typeface="+mn-cs"/>
              </a:rPr>
              <a:t>inappropiate</a:t>
            </a:r>
            <a:r>
              <a:rPr lang="en-US" sz="1200" kern="1200">
                <a:solidFill>
                  <a:schemeClr val="tx1"/>
                </a:solidFill>
                <a:effectLst/>
                <a:latin typeface="+mn-lt"/>
                <a:ea typeface="+mn-ea"/>
                <a:cs typeface="+mn-cs"/>
              </a:rPr>
              <a:t> it is printed out in an error message,</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and no action is taken.</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55</a:t>
            </a:fld>
            <a:endParaRPr lang="de-DE"/>
          </a:p>
        </p:txBody>
      </p:sp>
    </p:spTree>
    <p:extLst>
      <p:ext uri="{BB962C8B-B14F-4D97-AF65-F5344CB8AC3E}">
        <p14:creationId xmlns:p14="http://schemas.microsoft.com/office/powerpoint/2010/main" val="32933893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(Optional)</a:t>
            </a:r>
          </a:p>
          <a:p>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56</a:t>
            </a:fld>
            <a:endParaRPr lang="de-DE"/>
          </a:p>
        </p:txBody>
      </p:sp>
    </p:spTree>
    <p:extLst>
      <p:ext uri="{BB962C8B-B14F-4D97-AF65-F5344CB8AC3E}">
        <p14:creationId xmlns:p14="http://schemas.microsoft.com/office/powerpoint/2010/main" val="9182474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(Optional)</a:t>
            </a:r>
          </a:p>
          <a:p>
            <a:endParaRPr lang="en-US"/>
          </a:p>
        </p:txBody>
      </p:sp>
      <p:sp>
        <p:nvSpPr>
          <p:cNvPr id="4" name="Slide Number Placeholder 3"/>
          <p:cNvSpPr>
            <a:spLocks noGrp="1"/>
          </p:cNvSpPr>
          <p:nvPr>
            <p:ph type="sldNum" sz="quarter" idx="5"/>
          </p:nvPr>
        </p:nvSpPr>
        <p:spPr/>
        <p:txBody>
          <a:bodyPr/>
          <a:lstStyle/>
          <a:p>
            <a:fld id="{2D3C65E6-2E9B-FF48-9C16-C8157E2F596F}" type="slidenum">
              <a:rPr lang="de-DE" smtClean="0"/>
              <a:t>57</a:t>
            </a:fld>
            <a:endParaRPr lang="de-DE"/>
          </a:p>
        </p:txBody>
      </p:sp>
    </p:spTree>
    <p:extLst>
      <p:ext uri="{BB962C8B-B14F-4D97-AF65-F5344CB8AC3E}">
        <p14:creationId xmlns:p14="http://schemas.microsoft.com/office/powerpoint/2010/main" val="3178319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most important things you need to remember</a:t>
            </a:r>
          </a:p>
        </p:txBody>
      </p:sp>
      <p:sp>
        <p:nvSpPr>
          <p:cNvPr id="4" name="Slide Number Placeholder 3"/>
          <p:cNvSpPr>
            <a:spLocks noGrp="1"/>
          </p:cNvSpPr>
          <p:nvPr>
            <p:ph type="sldNum" sz="quarter" idx="5"/>
          </p:nvPr>
        </p:nvSpPr>
        <p:spPr/>
        <p:txBody>
          <a:bodyPr/>
          <a:lstStyle/>
          <a:p>
            <a:fld id="{2D3C65E6-2E9B-FF48-9C16-C8157E2F596F}" type="slidenum">
              <a:rPr lang="de-DE" smtClean="0"/>
              <a:t>58</a:t>
            </a:fld>
            <a:endParaRPr lang="de-DE"/>
          </a:p>
        </p:txBody>
      </p:sp>
    </p:spTree>
    <p:extLst>
      <p:ext uri="{BB962C8B-B14F-4D97-AF65-F5344CB8AC3E}">
        <p14:creationId xmlns:p14="http://schemas.microsoft.com/office/powerpoint/2010/main" val="6244590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Cheat sheet for dotnet, but it contains links to similar content in a lot of other technologies too.</a:t>
            </a:r>
          </a:p>
        </p:txBody>
      </p:sp>
      <p:sp>
        <p:nvSpPr>
          <p:cNvPr id="4" name="Slide Number Placeholder 3"/>
          <p:cNvSpPr>
            <a:spLocks noGrp="1"/>
          </p:cNvSpPr>
          <p:nvPr>
            <p:ph type="sldNum" sz="quarter" idx="5"/>
          </p:nvPr>
        </p:nvSpPr>
        <p:spPr/>
        <p:txBody>
          <a:bodyPr/>
          <a:lstStyle/>
          <a:p>
            <a:fld id="{2D3C65E6-2E9B-FF48-9C16-C8157E2F596F}" type="slidenum">
              <a:rPr lang="de-DE" smtClean="0"/>
              <a:t>59</a:t>
            </a:fld>
            <a:endParaRPr lang="de-DE"/>
          </a:p>
        </p:txBody>
      </p:sp>
    </p:spTree>
    <p:extLst>
      <p:ext uri="{BB962C8B-B14F-4D97-AF65-F5344CB8AC3E}">
        <p14:creationId xmlns:p14="http://schemas.microsoft.com/office/powerpoint/2010/main" val="30657562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Practice ideas:</a:t>
            </a:r>
          </a:p>
          <a:p>
            <a:r>
              <a:rPr lang="en-US" dirty="0"/>
              <a:t>https://github.com/emilybache/Tennis-Refactoring-Kata</a:t>
            </a:r>
          </a:p>
          <a:p>
            <a:r>
              <a:rPr lang="en-US" dirty="0"/>
              <a:t>https://github.com/emilybache/GildedRose-Refactoring-Kata</a:t>
            </a:r>
          </a:p>
        </p:txBody>
      </p:sp>
      <p:sp>
        <p:nvSpPr>
          <p:cNvPr id="4" name="Slide Number Placeholder 3"/>
          <p:cNvSpPr>
            <a:spLocks noGrp="1"/>
          </p:cNvSpPr>
          <p:nvPr>
            <p:ph type="sldNum" sz="quarter" idx="5"/>
          </p:nvPr>
        </p:nvSpPr>
        <p:spPr/>
        <p:txBody>
          <a:bodyPr/>
          <a:lstStyle/>
          <a:p>
            <a:fld id="{2D3C65E6-2E9B-FF48-9C16-C8157E2F596F}" type="slidenum">
              <a:rPr lang="de-DE" smtClean="0"/>
              <a:t>60</a:t>
            </a:fld>
            <a:endParaRPr lang="de-DE"/>
          </a:p>
        </p:txBody>
      </p:sp>
    </p:spTree>
    <p:extLst>
      <p:ext uri="{BB962C8B-B14F-4D97-AF65-F5344CB8AC3E}">
        <p14:creationId xmlns:p14="http://schemas.microsoft.com/office/powerpoint/2010/main" val="133793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GY</a:t>
            </a:r>
          </a:p>
          <a:p>
            <a:r>
              <a:rPr lang="en-US"/>
              <a:t>- Pronounceable names: “</a:t>
            </a:r>
            <a:r>
              <a:rPr lang="en-US" err="1"/>
              <a:t>CDate</a:t>
            </a:r>
            <a:r>
              <a:rPr lang="en-US"/>
              <a:t>”, “</a:t>
            </a:r>
            <a:r>
              <a:rPr lang="en-US" err="1"/>
              <a:t>UUser</a:t>
            </a:r>
            <a:r>
              <a:rPr lang="en-US"/>
              <a:t>” vs “</a:t>
            </a:r>
            <a:r>
              <a:rPr lang="en-US" err="1"/>
              <a:t>CreationDate</a:t>
            </a:r>
            <a:r>
              <a:rPr lang="en-US"/>
              <a:t>”, “</a:t>
            </a:r>
            <a:r>
              <a:rPr lang="en-US" err="1"/>
              <a:t>UpdateUser</a:t>
            </a:r>
            <a:r>
              <a:rPr lang="en-US"/>
              <a:t>”</a:t>
            </a:r>
          </a:p>
          <a:p>
            <a:r>
              <a:rPr lang="en-US"/>
              <a:t>- Hungarian annotation: “</a:t>
            </a:r>
            <a:r>
              <a:rPr lang="en-US" err="1"/>
              <a:t>StrName</a:t>
            </a:r>
            <a:r>
              <a:rPr lang="en-US"/>
              <a:t>”/”</a:t>
            </a:r>
            <a:r>
              <a:rPr lang="en-US" err="1"/>
              <a:t>NameString</a:t>
            </a:r>
            <a:r>
              <a:rPr lang="en-US"/>
              <a:t>” vs “Name”</a:t>
            </a:r>
          </a:p>
        </p:txBody>
      </p:sp>
      <p:sp>
        <p:nvSpPr>
          <p:cNvPr id="4" name="Slide Number Placeholder 3"/>
          <p:cNvSpPr>
            <a:spLocks noGrp="1"/>
          </p:cNvSpPr>
          <p:nvPr>
            <p:ph type="sldNum" sz="quarter" idx="5"/>
          </p:nvPr>
        </p:nvSpPr>
        <p:spPr/>
        <p:txBody>
          <a:bodyPr/>
          <a:lstStyle/>
          <a:p>
            <a:fld id="{2D3C65E6-2E9B-FF48-9C16-C8157E2F596F}" type="slidenum">
              <a:rPr lang="de-DE" smtClean="0"/>
              <a:t>6</a:t>
            </a:fld>
            <a:endParaRPr lang="de-DE"/>
          </a:p>
        </p:txBody>
      </p:sp>
    </p:spTree>
    <p:extLst>
      <p:ext uri="{BB962C8B-B14F-4D97-AF65-F5344CB8AC3E}">
        <p14:creationId xmlns:p14="http://schemas.microsoft.com/office/powerpoint/2010/main" val="1586017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GY</a:t>
            </a:r>
          </a:p>
          <a:p>
            <a:r>
              <a:rPr lang="en-US"/>
              <a:t>- Pronounceable names: “</a:t>
            </a:r>
            <a:r>
              <a:rPr lang="en-US" err="1"/>
              <a:t>CDate</a:t>
            </a:r>
            <a:r>
              <a:rPr lang="en-US"/>
              <a:t>”, “</a:t>
            </a:r>
            <a:r>
              <a:rPr lang="en-US" err="1"/>
              <a:t>UUser</a:t>
            </a:r>
            <a:r>
              <a:rPr lang="en-US"/>
              <a:t>” vs “</a:t>
            </a:r>
            <a:r>
              <a:rPr lang="en-US" err="1"/>
              <a:t>CreationDate</a:t>
            </a:r>
            <a:r>
              <a:rPr lang="en-US"/>
              <a:t>”, “</a:t>
            </a:r>
            <a:r>
              <a:rPr lang="en-US" err="1"/>
              <a:t>UpdateUser</a:t>
            </a:r>
            <a:r>
              <a:rPr lang="en-US"/>
              <a:t>”</a:t>
            </a:r>
          </a:p>
          <a:p>
            <a:r>
              <a:rPr lang="en-US"/>
              <a:t>- Hungarian annotation: “</a:t>
            </a:r>
            <a:r>
              <a:rPr lang="en-US" err="1"/>
              <a:t>StrName</a:t>
            </a:r>
            <a:r>
              <a:rPr lang="en-US"/>
              <a:t>”/”</a:t>
            </a:r>
            <a:r>
              <a:rPr lang="en-US" err="1"/>
              <a:t>NameString</a:t>
            </a:r>
            <a:r>
              <a:rPr lang="en-US"/>
              <a:t>” vs “Name”</a:t>
            </a:r>
          </a:p>
        </p:txBody>
      </p:sp>
      <p:sp>
        <p:nvSpPr>
          <p:cNvPr id="4" name="Slide Number Placeholder 3"/>
          <p:cNvSpPr>
            <a:spLocks noGrp="1"/>
          </p:cNvSpPr>
          <p:nvPr>
            <p:ph type="sldNum" sz="quarter" idx="5"/>
          </p:nvPr>
        </p:nvSpPr>
        <p:spPr/>
        <p:txBody>
          <a:bodyPr/>
          <a:lstStyle/>
          <a:p>
            <a:fld id="{2D3C65E6-2E9B-FF48-9C16-C8157E2F596F}" type="slidenum">
              <a:rPr lang="de-DE" smtClean="0"/>
              <a:t>7</a:t>
            </a:fld>
            <a:endParaRPr lang="de-DE"/>
          </a:p>
        </p:txBody>
      </p:sp>
    </p:spTree>
    <p:extLst>
      <p:ext uri="{BB962C8B-B14F-4D97-AF65-F5344CB8AC3E}">
        <p14:creationId xmlns:p14="http://schemas.microsoft.com/office/powerpoint/2010/main" val="36425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GY</a:t>
            </a:r>
          </a:p>
          <a:p>
            <a:r>
              <a:rPr lang="en-US"/>
              <a:t>- Pronounceable names: “</a:t>
            </a:r>
            <a:r>
              <a:rPr lang="en-US" err="1"/>
              <a:t>CDate</a:t>
            </a:r>
            <a:r>
              <a:rPr lang="en-US"/>
              <a:t>”, “</a:t>
            </a:r>
            <a:r>
              <a:rPr lang="en-US" err="1"/>
              <a:t>UUser</a:t>
            </a:r>
            <a:r>
              <a:rPr lang="en-US"/>
              <a:t>” vs “</a:t>
            </a:r>
            <a:r>
              <a:rPr lang="en-US" err="1"/>
              <a:t>CreationDate</a:t>
            </a:r>
            <a:r>
              <a:rPr lang="en-US"/>
              <a:t>”, “</a:t>
            </a:r>
            <a:r>
              <a:rPr lang="en-US" err="1"/>
              <a:t>UpdateUser</a:t>
            </a:r>
            <a:r>
              <a:rPr lang="en-US"/>
              <a:t>”</a:t>
            </a:r>
          </a:p>
          <a:p>
            <a:r>
              <a:rPr lang="en-US"/>
              <a:t>- Hungarian annotation: “</a:t>
            </a:r>
            <a:r>
              <a:rPr lang="en-US" err="1"/>
              <a:t>StrName</a:t>
            </a:r>
            <a:r>
              <a:rPr lang="en-US"/>
              <a:t>”/”</a:t>
            </a:r>
            <a:r>
              <a:rPr lang="en-US" err="1"/>
              <a:t>NameString</a:t>
            </a:r>
            <a:r>
              <a:rPr lang="en-US"/>
              <a:t>” vs “Name”</a:t>
            </a:r>
          </a:p>
        </p:txBody>
      </p:sp>
      <p:sp>
        <p:nvSpPr>
          <p:cNvPr id="4" name="Slide Number Placeholder 3"/>
          <p:cNvSpPr>
            <a:spLocks noGrp="1"/>
          </p:cNvSpPr>
          <p:nvPr>
            <p:ph type="sldNum" sz="quarter" idx="5"/>
          </p:nvPr>
        </p:nvSpPr>
        <p:spPr/>
        <p:txBody>
          <a:bodyPr/>
          <a:lstStyle/>
          <a:p>
            <a:fld id="{2D3C65E6-2E9B-FF48-9C16-C8157E2F596F}" type="slidenum">
              <a:rPr lang="de-DE" smtClean="0"/>
              <a:t>8</a:t>
            </a:fld>
            <a:endParaRPr lang="de-DE"/>
          </a:p>
        </p:txBody>
      </p:sp>
    </p:spTree>
    <p:extLst>
      <p:ext uri="{BB962C8B-B14F-4D97-AF65-F5344CB8AC3E}">
        <p14:creationId xmlns:p14="http://schemas.microsoft.com/office/powerpoint/2010/main" val="428242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GY</a:t>
            </a:r>
          </a:p>
        </p:txBody>
      </p:sp>
      <p:sp>
        <p:nvSpPr>
          <p:cNvPr id="4" name="Slide Number Placeholder 3"/>
          <p:cNvSpPr>
            <a:spLocks noGrp="1"/>
          </p:cNvSpPr>
          <p:nvPr>
            <p:ph type="sldNum" sz="quarter" idx="5"/>
          </p:nvPr>
        </p:nvSpPr>
        <p:spPr/>
        <p:txBody>
          <a:bodyPr/>
          <a:lstStyle/>
          <a:p>
            <a:fld id="{2D3C65E6-2E9B-FF48-9C16-C8157E2F596F}" type="slidenum">
              <a:rPr lang="de-DE" smtClean="0"/>
              <a:t>9</a:t>
            </a:fld>
            <a:endParaRPr lang="de-DE"/>
          </a:p>
        </p:txBody>
      </p:sp>
    </p:spTree>
    <p:extLst>
      <p:ext uri="{BB962C8B-B14F-4D97-AF65-F5344CB8AC3E}">
        <p14:creationId xmlns:p14="http://schemas.microsoft.com/office/powerpoint/2010/main" val="2591540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11" name="Grafik 10" descr="Ein Bild, das Auto, Tisch, LKW, Spielzeug enthält.&#10;&#10;Automatisch generierte Beschreibung">
            <a:extLst>
              <a:ext uri="{FF2B5EF4-FFF2-40B4-BE49-F238E27FC236}">
                <a16:creationId xmlns:a16="http://schemas.microsoft.com/office/drawing/2014/main" id="{C5523083-ECB2-6241-911A-ECA932915FEF}"/>
              </a:ext>
            </a:extLst>
          </p:cNvPr>
          <p:cNvPicPr>
            <a:picLocks noChangeAspect="1"/>
          </p:cNvPicPr>
          <p:nvPr userDrawn="1"/>
        </p:nvPicPr>
        <p:blipFill>
          <a:blip r:embed="rId2"/>
          <a:stretch>
            <a:fillRect/>
          </a:stretch>
        </p:blipFill>
        <p:spPr>
          <a:xfrm>
            <a:off x="2783897" y="-23241"/>
            <a:ext cx="9539224" cy="6904482"/>
          </a:xfrm>
          <a:prstGeom prst="rect">
            <a:avLst/>
          </a:prstGeom>
        </p:spPr>
      </p:pic>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3F1060-32C2-7149-BC95-5D3F86F517ED}"/>
              </a:ext>
            </a:extLst>
          </p:cNvPr>
          <p:cNvPicPr>
            <a:picLocks noChangeAspect="1"/>
          </p:cNvPicPr>
          <p:nvPr userDrawn="1"/>
        </p:nvPicPr>
        <p:blipFill>
          <a:blip r:embed="rId3"/>
          <a:stretch>
            <a:fillRect/>
          </a:stretch>
        </p:blipFill>
        <p:spPr>
          <a:xfrm>
            <a:off x="1487488" y="1516039"/>
            <a:ext cx="3092994" cy="244862"/>
          </a:xfrm>
          <a:prstGeom prst="rect">
            <a:avLst/>
          </a:prstGeom>
        </p:spPr>
      </p:pic>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54034" y="3065717"/>
            <a:ext cx="4641965" cy="1323403"/>
          </a:xfrm>
        </p:spPr>
        <p:txBody>
          <a:bodyPr>
            <a:normAutofit/>
          </a:bodyPr>
          <a:lstStyle>
            <a:lvl1pPr marL="0" indent="0">
              <a:lnSpc>
                <a:spcPct val="100000"/>
              </a:lnSpc>
              <a:buNone/>
              <a:defRPr sz="3600" cap="all" baseline="0">
                <a:solidFill>
                  <a:srgbClr val="004991"/>
                </a:solidFill>
              </a:defRPr>
            </a:lvl1pPr>
          </a:lstStyle>
          <a:p>
            <a:pPr lvl="0"/>
            <a:r>
              <a:rPr lang="de-DE"/>
              <a:t>Ich bin eine </a:t>
            </a:r>
          </a:p>
          <a:p>
            <a:pPr lvl="0"/>
            <a:r>
              <a:rPr lang="de-DE"/>
              <a:t>Headline.</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761892" y="4705815"/>
            <a:ext cx="4334107" cy="267629"/>
          </a:xfrm>
        </p:spPr>
        <p:txBody>
          <a:bodyPr>
            <a:normAutofit/>
          </a:bodyPr>
          <a:lstStyle>
            <a:lvl1pPr marL="0" indent="0">
              <a:buNone/>
              <a:defRPr sz="1800">
                <a:solidFill>
                  <a:srgbClr val="004991"/>
                </a:solidFill>
              </a:defRPr>
            </a:lvl1pPr>
          </a:lstStyle>
          <a:p>
            <a:pPr lvl="0"/>
            <a:r>
              <a:rPr lang="de-DE"/>
              <a:t>Ich bin nur ein kleiner Blindtext als Platzhalter</a:t>
            </a:r>
          </a:p>
        </p:txBody>
      </p:sp>
      <p:sp>
        <p:nvSpPr>
          <p:cNvPr id="21" name="Textfeld 20">
            <a:extLst>
              <a:ext uri="{FF2B5EF4-FFF2-40B4-BE49-F238E27FC236}">
                <a16:creationId xmlns:a16="http://schemas.microsoft.com/office/drawing/2014/main" id="{8285078F-2576-9749-B293-6C7F9AE1DEDD}"/>
              </a:ext>
            </a:extLst>
          </p:cNvPr>
          <p:cNvSpPr txBox="1"/>
          <p:nvPr userDrawn="1"/>
        </p:nvSpPr>
        <p:spPr>
          <a:xfrm>
            <a:off x="1487488" y="4672361"/>
            <a:ext cx="223024" cy="276999"/>
          </a:xfrm>
          <a:prstGeom prst="rect">
            <a:avLst/>
          </a:prstGeom>
          <a:noFill/>
        </p:spPr>
        <p:txBody>
          <a:bodyPr wrap="square" lIns="0" tIns="0" rIns="0" bIns="0" rtlCol="0">
            <a:spAutoFit/>
          </a:bodyPr>
          <a:lstStyle/>
          <a:p>
            <a:r>
              <a:rPr lang="de-DE">
                <a:solidFill>
                  <a:srgbClr val="F7A723"/>
                </a:solidFill>
              </a:rPr>
              <a:t>//</a:t>
            </a:r>
          </a:p>
        </p:txBody>
      </p:sp>
      <p:sp>
        <p:nvSpPr>
          <p:cNvPr id="22" name="Textplatzhalter 19">
            <a:extLst>
              <a:ext uri="{FF2B5EF4-FFF2-40B4-BE49-F238E27FC236}">
                <a16:creationId xmlns:a16="http://schemas.microsoft.com/office/drawing/2014/main" id="{21EA9A35-06DD-EF49-BBC3-41FCFB19D86D}"/>
              </a:ext>
            </a:extLst>
          </p:cNvPr>
          <p:cNvSpPr>
            <a:spLocks noGrp="1"/>
          </p:cNvSpPr>
          <p:nvPr>
            <p:ph type="body" sz="quarter" idx="12" hasCustomPrompt="1"/>
          </p:nvPr>
        </p:nvSpPr>
        <p:spPr>
          <a:xfrm>
            <a:off x="1761893" y="5092391"/>
            <a:ext cx="4334107" cy="267629"/>
          </a:xfrm>
        </p:spPr>
        <p:txBody>
          <a:bodyPr>
            <a:normAutofit/>
          </a:bodyPr>
          <a:lstStyle>
            <a:lvl1pPr marL="0" indent="0">
              <a:buNone/>
              <a:defRPr sz="1400" b="1">
                <a:solidFill>
                  <a:srgbClr val="004991"/>
                </a:solidFill>
              </a:defRPr>
            </a:lvl1pPr>
          </a:lstStyle>
          <a:p>
            <a:pPr lvl="0"/>
            <a:r>
              <a:rPr lang="de-DE"/>
              <a:t>Ort, 00.00.2020</a:t>
            </a:r>
          </a:p>
        </p:txBody>
      </p:sp>
    </p:spTree>
    <p:extLst>
      <p:ext uri="{BB962C8B-B14F-4D97-AF65-F5344CB8AC3E}">
        <p14:creationId xmlns:p14="http://schemas.microsoft.com/office/powerpoint/2010/main" val="265405214"/>
      </p:ext>
    </p:extLst>
  </p:cSld>
  <p:clrMapOvr>
    <a:masterClrMapping/>
  </p:clrMapOvr>
  <p:extLst>
    <p:ext uri="{DCECCB84-F9BA-43D5-87BE-67443E8EF086}">
      <p15:sldGuideLst xmlns:p15="http://schemas.microsoft.com/office/powerpoint/2012/main">
        <p15:guide id="1" pos="93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p:nvPr>
        </p:nvSpPr>
        <p:spPr>
          <a:xfrm>
            <a:off x="1387475" y="964800"/>
            <a:ext cx="4492843" cy="939304"/>
          </a:xfrm>
        </p:spPr>
        <p:txBody>
          <a:bodyPr/>
          <a:lstStyle/>
          <a:p>
            <a:r>
              <a:rPr lang="de-DE"/>
              <a:t>Mastertitelformat bearbeiten</a:t>
            </a:r>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839787" y="2338388"/>
            <a:ext cx="5040531" cy="37957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9F01EE1-B0B4-5343-A7ED-9BCE33073FAB}"/>
              </a:ext>
            </a:extLst>
          </p:cNvPr>
          <p:cNvSpPr>
            <a:spLocks noGrp="1"/>
          </p:cNvSpPr>
          <p:nvPr>
            <p:ph type="pic" sz="quarter" idx="13"/>
          </p:nvPr>
        </p:nvSpPr>
        <p:spPr>
          <a:xfrm>
            <a:off x="6094936" y="0"/>
            <a:ext cx="6097064" cy="6446576"/>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endParaRPr lang="de-DE"/>
          </a:p>
        </p:txBody>
      </p:sp>
    </p:spTree>
    <p:extLst>
      <p:ext uri="{BB962C8B-B14F-4D97-AF65-F5344CB8AC3E}">
        <p14:creationId xmlns:p14="http://schemas.microsoft.com/office/powerpoint/2010/main" val="271389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ild volle Breite">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1" y="636109"/>
            <a:ext cx="12204000" cy="1116000"/>
          </a:xfrm>
          <a:prstGeom prst="rect">
            <a:avLst/>
          </a:prstGeom>
          <a:solidFill>
            <a:schemeClr val="bg1">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a:extLst>
              <a:ext uri="{FF2B5EF4-FFF2-40B4-BE49-F238E27FC236}">
                <a16:creationId xmlns:a16="http://schemas.microsoft.com/office/drawing/2014/main" id="{98FD58C3-CA44-D44B-A42B-86D948CD9E3A}"/>
              </a:ext>
            </a:extLst>
          </p:cNvPr>
          <p:cNvSpPr>
            <a:spLocks noGrp="1"/>
          </p:cNvSpPr>
          <p:nvPr>
            <p:ph type="title" hasCustomPrompt="1"/>
          </p:nvPr>
        </p:nvSpPr>
        <p:spPr>
          <a:xfrm>
            <a:off x="1387474" y="964800"/>
            <a:ext cx="9966325" cy="544333"/>
          </a:xfrm>
        </p:spPr>
        <p:txBody>
          <a:bodyPr/>
          <a:lstStyle/>
          <a:p>
            <a:r>
              <a:rPr lang="de-DE"/>
              <a:t>Mastertitelformat bearbeiten</a:t>
            </a:r>
            <a:br>
              <a:rPr lang="de-DE"/>
            </a:br>
            <a:endParaRPr lang="de-DE"/>
          </a:p>
        </p:txBody>
      </p:sp>
      <p:sp>
        <p:nvSpPr>
          <p:cNvPr id="11" name="Textfeld 10">
            <a:extLst>
              <a:ext uri="{FF2B5EF4-FFF2-40B4-BE49-F238E27FC236}">
                <a16:creationId xmlns:a16="http://schemas.microsoft.com/office/drawing/2014/main" id="{74610A3D-BEE6-F247-9557-6A74B5496631}"/>
              </a:ext>
            </a:extLst>
          </p:cNvPr>
          <p:cNvSpPr txBox="1"/>
          <p:nvPr userDrawn="1"/>
        </p:nvSpPr>
        <p:spPr>
          <a:xfrm>
            <a:off x="838200" y="718678"/>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13" name="Rechteck 6">
            <a:extLst>
              <a:ext uri="{FF2B5EF4-FFF2-40B4-BE49-F238E27FC236}">
                <a16:creationId xmlns:a16="http://schemas.microsoft.com/office/drawing/2014/main" id="{C6CD7EAB-02F0-1F40-80FA-7CA99ACC91FE}"/>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4" name="Grafik 13">
            <a:extLst>
              <a:ext uri="{FF2B5EF4-FFF2-40B4-BE49-F238E27FC236}">
                <a16:creationId xmlns:a16="http://schemas.microsoft.com/office/drawing/2014/main" id="{A6E5E42E-221D-6246-B623-6B58ACA36C29}"/>
              </a:ext>
            </a:extLst>
          </p:cNvPr>
          <p:cNvPicPr>
            <a:picLocks noChangeAspect="1"/>
          </p:cNvPicPr>
          <p:nvPr userDrawn="1"/>
        </p:nvPicPr>
        <p:blipFill>
          <a:blip r:embed="rId3"/>
          <a:stretch>
            <a:fillRect/>
          </a:stretch>
        </p:blipFill>
        <p:spPr>
          <a:xfrm>
            <a:off x="9405098" y="6572159"/>
            <a:ext cx="1288557" cy="103278"/>
          </a:xfrm>
          <a:prstGeom prst="rect">
            <a:avLst/>
          </a:prstGeom>
        </p:spPr>
      </p:pic>
      <p:sp>
        <p:nvSpPr>
          <p:cNvPr id="15" name="Rechteck 14">
            <a:extLst>
              <a:ext uri="{FF2B5EF4-FFF2-40B4-BE49-F238E27FC236}">
                <a16:creationId xmlns:a16="http://schemas.microsoft.com/office/drawing/2014/main" id="{D4A413DF-E3A9-A04D-B162-4F3B9669670B}"/>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6" name="Foliennummernplatzhalter 5">
            <a:extLst>
              <a:ext uri="{FF2B5EF4-FFF2-40B4-BE49-F238E27FC236}">
                <a16:creationId xmlns:a16="http://schemas.microsoft.com/office/drawing/2014/main" id="{6000D2EF-0AA2-C14D-AEB1-3266C29E37AA}"/>
              </a:ext>
            </a:extLst>
          </p:cNvPr>
          <p:cNvSpPr>
            <a:spLocks noGrp="1"/>
          </p:cNvSpPr>
          <p:nvPr>
            <p:ph type="sldNum" sz="quarter" idx="10"/>
          </p:nvPr>
        </p:nvSpPr>
        <p:spPr/>
        <p:txBody>
          <a:bodyPr/>
          <a:lstStyle/>
          <a:p>
            <a:fld id="{AC9EADA5-491E-8449-B417-673047FD2CD0}" type="slidenum">
              <a:rPr lang="de-DE" smtClean="0"/>
              <a:pPr/>
              <a:t>‹#›</a:t>
            </a:fld>
            <a:endParaRPr lang="de-DE"/>
          </a:p>
        </p:txBody>
      </p:sp>
    </p:spTree>
    <p:extLst>
      <p:ext uri="{BB962C8B-B14F-4D97-AF65-F5344CB8AC3E}">
        <p14:creationId xmlns:p14="http://schemas.microsoft.com/office/powerpoint/2010/main" val="403912723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ontakt-Ansprechpartner">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636231"/>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4581527" y="2016000"/>
            <a:ext cx="3168000" cy="2052000"/>
          </a:xfrm>
        </p:spPr>
        <p:txBody>
          <a:bodyPr/>
          <a:lstStyle>
            <a:lvl1pPr marL="0" indent="0">
              <a:buNone/>
              <a:defRPr/>
            </a:lvl1pPr>
          </a:lstStyle>
          <a:p>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8180892" y="2016000"/>
            <a:ext cx="3168000" cy="2052000"/>
          </a:xfrm>
        </p:spPr>
        <p:txBody>
          <a:bodyPr/>
          <a:lstStyle>
            <a:lvl1pPr marL="0" indent="0">
              <a:buNone/>
              <a:defRPr/>
            </a:lvl1pPr>
          </a:lstStyle>
          <a:p>
            <a:endParaRPr lang="de-DE"/>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4579938"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4579938" y="4548189"/>
            <a:ext cx="3170237" cy="167070"/>
          </a:xfrm>
        </p:spPr>
        <p:txBody>
          <a:bodyPr/>
          <a:lstStyle>
            <a:lvl1pPr marL="0" indent="0">
              <a:buNone/>
              <a:defRPr/>
            </a:lvl1pPr>
          </a:lstStyle>
          <a:p>
            <a:pPr lvl="0"/>
            <a:r>
              <a:rPr lang="de-DE"/>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4809294"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4808646"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4809294"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8202494"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8202494" y="4548189"/>
            <a:ext cx="3170237" cy="167070"/>
          </a:xfrm>
        </p:spPr>
        <p:txBody>
          <a:bodyPr/>
          <a:lstStyle>
            <a:lvl1pPr marL="0" indent="0">
              <a:buNone/>
              <a:defRPr/>
            </a:lvl1pPr>
          </a:lstStyle>
          <a:p>
            <a:pPr lvl="0"/>
            <a:r>
              <a:rPr lang="de-DE"/>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8431850"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8431202"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8431850"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userDrawn="1"/>
        </p:nvSpPr>
        <p:spPr>
          <a:xfrm>
            <a:off x="4583113"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userDrawn="1"/>
        </p:nvSpPr>
        <p:spPr>
          <a:xfrm>
            <a:off x="4583113"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userDrawn="1"/>
        </p:nvSpPr>
        <p:spPr>
          <a:xfrm>
            <a:off x="4583112"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userDrawn="1"/>
        </p:nvSpPr>
        <p:spPr>
          <a:xfrm>
            <a:off x="8205788"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userDrawn="1"/>
        </p:nvSpPr>
        <p:spPr>
          <a:xfrm>
            <a:off x="8205788"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userDrawn="1"/>
        </p:nvSpPr>
        <p:spPr>
          <a:xfrm>
            <a:off x="8205787"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userDrawn="1"/>
        </p:nvSpPr>
        <p:spPr>
          <a:xfrm>
            <a:off x="1387475" y="1882352"/>
            <a:ext cx="2762687" cy="492443"/>
          </a:xfrm>
          <a:prstGeom prst="rect">
            <a:avLst/>
          </a:prstGeom>
          <a:noFill/>
        </p:spPr>
        <p:txBody>
          <a:bodyPr wrap="square" lIns="0" tIns="0" rIns="0" bIns="0" rtlCol="0">
            <a:spAutoFit/>
          </a:bodyPr>
          <a:lstStyle/>
          <a:p>
            <a:r>
              <a:rPr lang="de-DE" sz="3200" cap="all" baseline="0">
                <a:solidFill>
                  <a:srgbClr val="004991"/>
                </a:solidFill>
                <a:latin typeface="+mj-lt"/>
              </a:rPr>
              <a:t>Kontakt.</a:t>
            </a:r>
          </a:p>
        </p:txBody>
      </p:sp>
    </p:spTree>
    <p:extLst>
      <p:ext uri="{BB962C8B-B14F-4D97-AF65-F5344CB8AC3E}">
        <p14:creationId xmlns:p14="http://schemas.microsoft.com/office/powerpoint/2010/main" val="1413938767"/>
      </p:ext>
    </p:extLst>
  </p:cSld>
  <p:clrMapOvr>
    <a:masterClrMapping/>
  </p:clrMapOvr>
  <p:extLst>
    <p:ext uri="{DCECCB84-F9BA-43D5-87BE-67443E8EF086}">
      <p15:sldGuideLst xmlns:p15="http://schemas.microsoft.com/office/powerpoint/2012/main">
        <p15:guide id="1" pos="2887" userDrawn="1">
          <p15:clr>
            <a:srgbClr val="FBAE40"/>
          </p15:clr>
        </p15:guide>
        <p15:guide id="2" orient="horz" pos="125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person">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636231"/>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4581527" y="2016000"/>
            <a:ext cx="3168000" cy="2052000"/>
          </a:xfrm>
        </p:spPr>
        <p:txBody>
          <a:bodyPr/>
          <a:lstStyle>
            <a:lvl1pPr marL="0" indent="0">
              <a:buNone/>
              <a:defRPr/>
            </a:lvl1pPr>
          </a:lstStyle>
          <a:p>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8180892" y="2016000"/>
            <a:ext cx="3168000" cy="2052000"/>
          </a:xfrm>
        </p:spPr>
        <p:txBody>
          <a:bodyPr/>
          <a:lstStyle>
            <a:lvl1pPr marL="0" indent="0">
              <a:buNone/>
              <a:defRPr/>
            </a:lvl1pPr>
          </a:lstStyle>
          <a:p>
            <a:endParaRPr lang="de-DE"/>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4579938"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4579938" y="4548189"/>
            <a:ext cx="3170237" cy="167070"/>
          </a:xfrm>
        </p:spPr>
        <p:txBody>
          <a:bodyPr/>
          <a:lstStyle>
            <a:lvl1pPr marL="0" indent="0">
              <a:buNone/>
              <a:defRPr/>
            </a:lvl1pPr>
          </a:lstStyle>
          <a:p>
            <a:pPr lvl="0"/>
            <a:r>
              <a:rPr lang="de-DE"/>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4809294"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4808646"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4809294"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8202494"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8202494" y="4548189"/>
            <a:ext cx="3170237" cy="167070"/>
          </a:xfrm>
        </p:spPr>
        <p:txBody>
          <a:bodyPr/>
          <a:lstStyle>
            <a:lvl1pPr marL="0" indent="0">
              <a:buNone/>
              <a:defRPr/>
            </a:lvl1pPr>
          </a:lstStyle>
          <a:p>
            <a:pPr lvl="0"/>
            <a:r>
              <a:rPr lang="de-DE"/>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8431850"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8431202"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8431850"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userDrawn="1"/>
        </p:nvSpPr>
        <p:spPr>
          <a:xfrm>
            <a:off x="4583113"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userDrawn="1"/>
        </p:nvSpPr>
        <p:spPr>
          <a:xfrm>
            <a:off x="4583113"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userDrawn="1"/>
        </p:nvSpPr>
        <p:spPr>
          <a:xfrm>
            <a:off x="4583112"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userDrawn="1"/>
        </p:nvSpPr>
        <p:spPr>
          <a:xfrm>
            <a:off x="8205788"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userDrawn="1"/>
        </p:nvSpPr>
        <p:spPr>
          <a:xfrm>
            <a:off x="8205788"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userDrawn="1"/>
        </p:nvSpPr>
        <p:spPr>
          <a:xfrm>
            <a:off x="8205787"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userDrawn="1"/>
        </p:nvSpPr>
        <p:spPr>
          <a:xfrm>
            <a:off x="1387475" y="1882352"/>
            <a:ext cx="2762687" cy="492443"/>
          </a:xfrm>
          <a:prstGeom prst="rect">
            <a:avLst/>
          </a:prstGeom>
          <a:noFill/>
        </p:spPr>
        <p:txBody>
          <a:bodyPr wrap="square" lIns="0" tIns="0" rIns="0" bIns="0" rtlCol="0">
            <a:spAutoFit/>
          </a:bodyPr>
          <a:lstStyle/>
          <a:p>
            <a:r>
              <a:rPr lang="de-DE" sz="3200" cap="all" baseline="0" err="1">
                <a:solidFill>
                  <a:srgbClr val="004991"/>
                </a:solidFill>
                <a:latin typeface="+mj-lt"/>
              </a:rPr>
              <a:t>Contact</a:t>
            </a:r>
            <a:r>
              <a:rPr lang="de-DE" sz="3200" cap="all" baseline="0">
                <a:solidFill>
                  <a:srgbClr val="004991"/>
                </a:solidFill>
                <a:latin typeface="+mj-lt"/>
              </a:rPr>
              <a:t>.</a:t>
            </a:r>
          </a:p>
        </p:txBody>
      </p:sp>
    </p:spTree>
    <p:extLst>
      <p:ext uri="{BB962C8B-B14F-4D97-AF65-F5344CB8AC3E}">
        <p14:creationId xmlns:p14="http://schemas.microsoft.com/office/powerpoint/2010/main" val="285134128"/>
      </p:ext>
    </p:extLst>
  </p:cSld>
  <p:clrMapOvr>
    <a:masterClrMapping/>
  </p:clrMapOvr>
  <p:extLst>
    <p:ext uri="{DCECCB84-F9BA-43D5-87BE-67443E8EF086}">
      <p15:sldGuideLst xmlns:p15="http://schemas.microsoft.com/office/powerpoint/2012/main">
        <p15:guide id="1" pos="2887">
          <p15:clr>
            <a:srgbClr val="FBAE40"/>
          </p15:clr>
        </p15:guide>
        <p15:guide id="2" orient="horz" pos="12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64A1EB29-7353-8E4B-9D3E-49FCE21177B6}"/>
              </a:ext>
            </a:extLst>
          </p:cNvPr>
          <p:cNvSpPr txBox="1"/>
          <p:nvPr userDrawn="1"/>
        </p:nvSpPr>
        <p:spPr>
          <a:xfrm>
            <a:off x="4583113" y="2552930"/>
            <a:ext cx="6783387" cy="215444"/>
          </a:xfrm>
          <a:prstGeom prst="rect">
            <a:avLst/>
          </a:prstGeom>
          <a:noFill/>
        </p:spPr>
        <p:txBody>
          <a:bodyPr wrap="square" lIns="0" tIns="0" rIns="0" bIns="0" rtlCol="0">
            <a:spAutoFit/>
          </a:bodyPr>
          <a:lstStyle/>
          <a:p>
            <a:r>
              <a:rPr lang="de-DE" sz="1400" b="1" kern="120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userDrawn="1"/>
        </p:nvSpPr>
        <p:spPr>
          <a:xfrm>
            <a:off x="5292436" y="3213556"/>
            <a:ext cx="6074064" cy="2154436"/>
          </a:xfrm>
          <a:prstGeom prst="rect">
            <a:avLst/>
          </a:prstGeom>
          <a:noFill/>
        </p:spPr>
        <p:txBody>
          <a:bodyPr wrap="square" lIns="0" tIns="0" rIns="0" bIns="0" rtlCol="0">
            <a:spAutoFit/>
          </a:bodyPr>
          <a:lstStyle/>
          <a:p>
            <a:r>
              <a:rPr lang="de-DE" sz="1400" kern="1200">
                <a:solidFill>
                  <a:schemeClr val="tx1"/>
                </a:solidFill>
                <a:effectLst/>
                <a:latin typeface="+mn-lt"/>
                <a:ea typeface="+mn-ea"/>
                <a:cs typeface="+mn-cs"/>
              </a:rPr>
              <a:t>Lise-Meitner-Straße 4</a:t>
            </a:r>
          </a:p>
          <a:p>
            <a:r>
              <a:rPr lang="de-DE" sz="1400" kern="1200">
                <a:solidFill>
                  <a:schemeClr val="tx1"/>
                </a:solidFill>
                <a:effectLst/>
                <a:latin typeface="+mn-lt"/>
                <a:ea typeface="+mn-ea"/>
                <a:cs typeface="+mn-cs"/>
              </a:rPr>
              <a:t>D-22941 Bargteheide</a:t>
            </a:r>
          </a:p>
          <a:p>
            <a:r>
              <a:rPr lang="de-DE" sz="1400" kern="1200">
                <a:solidFill>
                  <a:schemeClr val="tx1"/>
                </a:solidFill>
                <a:effectLst/>
                <a:latin typeface="+mn-lt"/>
                <a:ea typeface="+mn-ea"/>
                <a:cs typeface="+mn-cs"/>
              </a:rPr>
              <a:t> </a:t>
            </a:r>
          </a:p>
          <a:p>
            <a:endParaRPr lang="de-DE" sz="1400" kern="1200">
              <a:solidFill>
                <a:schemeClr val="tx1"/>
              </a:solidFill>
              <a:effectLst/>
              <a:latin typeface="+mn-lt"/>
              <a:ea typeface="+mn-ea"/>
              <a:cs typeface="+mn-cs"/>
            </a:endParaRPr>
          </a:p>
          <a:p>
            <a:r>
              <a:rPr lang="de-DE" sz="1400" kern="1200">
                <a:solidFill>
                  <a:schemeClr val="tx1"/>
                </a:solidFill>
                <a:effectLst/>
                <a:latin typeface="+mn-lt"/>
                <a:ea typeface="+mn-ea"/>
                <a:cs typeface="+mn-cs"/>
              </a:rPr>
              <a:t>Tel. +49 4532 974001</a:t>
            </a:r>
          </a:p>
          <a:p>
            <a:r>
              <a:rPr lang="de-DE" sz="1400" kern="1200">
                <a:solidFill>
                  <a:schemeClr val="tx1"/>
                </a:solidFill>
                <a:effectLst/>
                <a:latin typeface="+mn-lt"/>
                <a:ea typeface="+mn-ea"/>
                <a:cs typeface="+mn-cs"/>
              </a:rPr>
              <a:t>sales@topmotive.eu</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err="1">
                <a:solidFill>
                  <a:schemeClr val="tx1"/>
                </a:solidFill>
                <a:effectLst/>
                <a:latin typeface="+mn-lt"/>
                <a:ea typeface="+mn-ea"/>
                <a:cs typeface="+mn-cs"/>
              </a:rPr>
              <a:t>www.topmotive.eu</a:t>
            </a:r>
            <a:endParaRPr lang="de-DE" sz="1400" kern="1200">
              <a:solidFill>
                <a:schemeClr val="tx1"/>
              </a:solidFill>
              <a:effectLst/>
              <a:latin typeface="+mn-lt"/>
              <a:ea typeface="+mn-ea"/>
              <a:cs typeface="+mn-cs"/>
            </a:endParaRPr>
          </a:p>
          <a:p>
            <a:endParaRPr lang="de-DE" sz="1400" kern="120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userDrawn="1"/>
        </p:nvPicPr>
        <p:blipFill>
          <a:blip r:embed="rId2"/>
          <a:stretch>
            <a:fillRect/>
          </a:stretch>
        </p:blipFill>
        <p:spPr>
          <a:xfrm>
            <a:off x="4583113" y="3075708"/>
            <a:ext cx="559955" cy="559955"/>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userDrawn="1"/>
        </p:nvPicPr>
        <p:blipFill>
          <a:blip r:embed="rId3"/>
          <a:stretch>
            <a:fillRect/>
          </a:stretch>
        </p:blipFill>
        <p:spPr>
          <a:xfrm>
            <a:off x="4583113" y="4017817"/>
            <a:ext cx="559955" cy="559955"/>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userDrawn="1"/>
        </p:nvPicPr>
        <p:blipFill>
          <a:blip r:embed="rId4"/>
          <a:stretch>
            <a:fillRect/>
          </a:stretch>
        </p:blipFill>
        <p:spPr>
          <a:xfrm>
            <a:off x="4583113" y="4835235"/>
            <a:ext cx="559955" cy="559955"/>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userDrawn="1"/>
        </p:nvPicPr>
        <p:blipFill>
          <a:blip r:embed="rId5"/>
          <a:stretch>
            <a:fillRect/>
          </a:stretch>
        </p:blipFill>
        <p:spPr>
          <a:xfrm>
            <a:off x="4583113" y="2367093"/>
            <a:ext cx="1512887" cy="119770"/>
          </a:xfrm>
          <a:prstGeom prst="rect">
            <a:avLst/>
          </a:prstGeom>
        </p:spPr>
      </p:pic>
      <p:sp>
        <p:nvSpPr>
          <p:cNvPr id="4" name="Rechteck 3">
            <a:extLst>
              <a:ext uri="{FF2B5EF4-FFF2-40B4-BE49-F238E27FC236}">
                <a16:creationId xmlns:a16="http://schemas.microsoft.com/office/drawing/2014/main" id="{62909AF9-A471-A545-BC7C-FC21638BD974}"/>
              </a:ext>
            </a:extLst>
          </p:cNvPr>
          <p:cNvSpPr/>
          <p:nvPr userDrawn="1"/>
        </p:nvSpPr>
        <p:spPr>
          <a:xfrm>
            <a:off x="6096000" y="2274888"/>
            <a:ext cx="974947" cy="307777"/>
          </a:xfrm>
          <a:prstGeom prst="rect">
            <a:avLst/>
          </a:prstGeom>
        </p:spPr>
        <p:txBody>
          <a:bodyPr wrap="none">
            <a:spAutoFit/>
          </a:bodyPr>
          <a:lstStyle/>
          <a:p>
            <a:r>
              <a:rPr lang="de-DE" sz="1400" b="1" kern="1200">
                <a:solidFill>
                  <a:srgbClr val="004991"/>
                </a:solidFill>
                <a:effectLst/>
                <a:latin typeface="+mn-lt"/>
                <a:ea typeface="+mn-ea"/>
                <a:cs typeface="+mn-cs"/>
              </a:rPr>
              <a:t>Gruppe </a:t>
            </a:r>
            <a:r>
              <a:rPr lang="de-DE" sz="1400" b="1" kern="1200">
                <a:solidFill>
                  <a:srgbClr val="F7A723"/>
                </a:solidFill>
                <a:effectLst/>
                <a:latin typeface="+mn-lt"/>
                <a:ea typeface="+mn-ea"/>
                <a:cs typeface="+mn-cs"/>
              </a:rPr>
              <a:t>//</a:t>
            </a:r>
            <a:r>
              <a:rPr lang="de-DE" sz="1400" b="1" kern="1200">
                <a:solidFill>
                  <a:srgbClr val="004991"/>
                </a:solidFill>
                <a:effectLst/>
                <a:latin typeface="+mn-lt"/>
                <a:ea typeface="+mn-ea"/>
                <a:cs typeface="+mn-cs"/>
              </a:rPr>
              <a:t> </a:t>
            </a:r>
          </a:p>
        </p:txBody>
      </p:sp>
      <p:sp>
        <p:nvSpPr>
          <p:cNvPr id="11" name="Textfeld 10">
            <a:extLst>
              <a:ext uri="{FF2B5EF4-FFF2-40B4-BE49-F238E27FC236}">
                <a16:creationId xmlns:a16="http://schemas.microsoft.com/office/drawing/2014/main" id="{6C17FC0A-84BB-2341-841A-E6FC6E254D72}"/>
              </a:ext>
            </a:extLst>
          </p:cNvPr>
          <p:cNvSpPr txBox="1"/>
          <p:nvPr userDrawn="1"/>
        </p:nvSpPr>
        <p:spPr>
          <a:xfrm>
            <a:off x="1387474" y="970367"/>
            <a:ext cx="4530386" cy="492443"/>
          </a:xfrm>
          <a:prstGeom prst="rect">
            <a:avLst/>
          </a:prstGeom>
          <a:noFill/>
        </p:spPr>
        <p:txBody>
          <a:bodyPr wrap="square" lIns="0" tIns="0" rIns="0" bIns="0" rtlCol="0">
            <a:spAutoFit/>
          </a:bodyPr>
          <a:lstStyle/>
          <a:p>
            <a:r>
              <a:rPr lang="de-DE" sz="3200" cap="all" baseline="0">
                <a:solidFill>
                  <a:srgbClr val="004991"/>
                </a:solidFill>
                <a:latin typeface="+mj-lt"/>
              </a:rPr>
              <a:t>So erreichen sie uns.</a:t>
            </a:r>
          </a:p>
        </p:txBody>
      </p:sp>
    </p:spTree>
    <p:extLst>
      <p:ext uri="{BB962C8B-B14F-4D97-AF65-F5344CB8AC3E}">
        <p14:creationId xmlns:p14="http://schemas.microsoft.com/office/powerpoint/2010/main" val="1075027632"/>
      </p:ext>
    </p:extLst>
  </p:cSld>
  <p:clrMapOvr>
    <a:masterClrMapping/>
  </p:clrMapOvr>
  <p:extLst>
    <p:ext uri="{DCECCB84-F9BA-43D5-87BE-67443E8EF086}">
      <p15:sldGuideLst xmlns:p15="http://schemas.microsoft.com/office/powerpoint/2012/main">
        <p15:guide id="1" pos="28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64A1EB29-7353-8E4B-9D3E-49FCE21177B6}"/>
              </a:ext>
            </a:extLst>
          </p:cNvPr>
          <p:cNvSpPr txBox="1"/>
          <p:nvPr userDrawn="1"/>
        </p:nvSpPr>
        <p:spPr>
          <a:xfrm>
            <a:off x="4583113" y="2552930"/>
            <a:ext cx="6783387" cy="215444"/>
          </a:xfrm>
          <a:prstGeom prst="rect">
            <a:avLst/>
          </a:prstGeom>
          <a:noFill/>
        </p:spPr>
        <p:txBody>
          <a:bodyPr wrap="square" lIns="0" tIns="0" rIns="0" bIns="0" rtlCol="0">
            <a:spAutoFit/>
          </a:bodyPr>
          <a:lstStyle/>
          <a:p>
            <a:r>
              <a:rPr lang="de-DE" sz="1400" b="1" kern="120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userDrawn="1"/>
        </p:nvSpPr>
        <p:spPr>
          <a:xfrm>
            <a:off x="5292436" y="3213556"/>
            <a:ext cx="6074064" cy="2154436"/>
          </a:xfrm>
          <a:prstGeom prst="rect">
            <a:avLst/>
          </a:prstGeom>
          <a:noFill/>
        </p:spPr>
        <p:txBody>
          <a:bodyPr wrap="square" lIns="0" tIns="0" rIns="0" bIns="0" rtlCol="0">
            <a:spAutoFit/>
          </a:bodyPr>
          <a:lstStyle/>
          <a:p>
            <a:r>
              <a:rPr lang="de-DE" sz="1400" kern="1200">
                <a:solidFill>
                  <a:schemeClr val="tx1"/>
                </a:solidFill>
                <a:effectLst/>
                <a:latin typeface="+mn-lt"/>
                <a:ea typeface="+mn-ea"/>
                <a:cs typeface="+mn-cs"/>
              </a:rPr>
              <a:t>Lise-Meitner-Straße 4</a:t>
            </a:r>
          </a:p>
          <a:p>
            <a:r>
              <a:rPr lang="de-DE" sz="1400" kern="1200">
                <a:solidFill>
                  <a:schemeClr val="tx1"/>
                </a:solidFill>
                <a:effectLst/>
                <a:latin typeface="+mn-lt"/>
                <a:ea typeface="+mn-ea"/>
                <a:cs typeface="+mn-cs"/>
              </a:rPr>
              <a:t>D-22941 Bargteheide</a:t>
            </a:r>
          </a:p>
          <a:p>
            <a:r>
              <a:rPr lang="de-DE" sz="1400" kern="1200">
                <a:solidFill>
                  <a:schemeClr val="tx1"/>
                </a:solidFill>
                <a:effectLst/>
                <a:latin typeface="+mn-lt"/>
                <a:ea typeface="+mn-ea"/>
                <a:cs typeface="+mn-cs"/>
              </a:rPr>
              <a:t> </a:t>
            </a:r>
          </a:p>
          <a:p>
            <a:endParaRPr lang="de-DE" sz="1400" kern="1200">
              <a:solidFill>
                <a:schemeClr val="tx1"/>
              </a:solidFill>
              <a:effectLst/>
              <a:latin typeface="+mn-lt"/>
              <a:ea typeface="+mn-ea"/>
              <a:cs typeface="+mn-cs"/>
            </a:endParaRPr>
          </a:p>
          <a:p>
            <a:r>
              <a:rPr lang="de-DE" sz="1400" kern="1200">
                <a:solidFill>
                  <a:schemeClr val="tx1"/>
                </a:solidFill>
                <a:effectLst/>
                <a:latin typeface="+mn-lt"/>
                <a:ea typeface="+mn-ea"/>
                <a:cs typeface="+mn-cs"/>
              </a:rPr>
              <a:t>Tel. +49 4532 974001</a:t>
            </a:r>
          </a:p>
          <a:p>
            <a:r>
              <a:rPr lang="de-DE" sz="1400" kern="1200">
                <a:solidFill>
                  <a:schemeClr val="tx1"/>
                </a:solidFill>
                <a:effectLst/>
                <a:latin typeface="+mn-lt"/>
                <a:ea typeface="+mn-ea"/>
                <a:cs typeface="+mn-cs"/>
              </a:rPr>
              <a:t>sales@topmotive.eu</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err="1">
                <a:solidFill>
                  <a:schemeClr val="tx1"/>
                </a:solidFill>
                <a:effectLst/>
                <a:latin typeface="+mn-lt"/>
                <a:ea typeface="+mn-ea"/>
                <a:cs typeface="+mn-cs"/>
              </a:rPr>
              <a:t>www.topmotive.eu</a:t>
            </a:r>
            <a:endParaRPr lang="de-DE" sz="1400" kern="1200">
              <a:solidFill>
                <a:schemeClr val="tx1"/>
              </a:solidFill>
              <a:effectLst/>
              <a:latin typeface="+mn-lt"/>
              <a:ea typeface="+mn-ea"/>
              <a:cs typeface="+mn-cs"/>
            </a:endParaRPr>
          </a:p>
          <a:p>
            <a:endParaRPr lang="de-DE" sz="1400" kern="120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userDrawn="1"/>
        </p:nvPicPr>
        <p:blipFill>
          <a:blip r:embed="rId2"/>
          <a:stretch>
            <a:fillRect/>
          </a:stretch>
        </p:blipFill>
        <p:spPr>
          <a:xfrm>
            <a:off x="4583113" y="3075708"/>
            <a:ext cx="559955" cy="559955"/>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userDrawn="1"/>
        </p:nvPicPr>
        <p:blipFill>
          <a:blip r:embed="rId3"/>
          <a:stretch>
            <a:fillRect/>
          </a:stretch>
        </p:blipFill>
        <p:spPr>
          <a:xfrm>
            <a:off x="4583113" y="4017817"/>
            <a:ext cx="559955" cy="559955"/>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userDrawn="1"/>
        </p:nvPicPr>
        <p:blipFill>
          <a:blip r:embed="rId4"/>
          <a:stretch>
            <a:fillRect/>
          </a:stretch>
        </p:blipFill>
        <p:spPr>
          <a:xfrm>
            <a:off x="4583113" y="4835235"/>
            <a:ext cx="559955" cy="559955"/>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userDrawn="1"/>
        </p:nvPicPr>
        <p:blipFill>
          <a:blip r:embed="rId5"/>
          <a:stretch>
            <a:fillRect/>
          </a:stretch>
        </p:blipFill>
        <p:spPr>
          <a:xfrm>
            <a:off x="4583113" y="2367093"/>
            <a:ext cx="1512887" cy="119770"/>
          </a:xfrm>
          <a:prstGeom prst="rect">
            <a:avLst/>
          </a:prstGeom>
        </p:spPr>
      </p:pic>
      <p:sp>
        <p:nvSpPr>
          <p:cNvPr id="4" name="Rechteck 3">
            <a:extLst>
              <a:ext uri="{FF2B5EF4-FFF2-40B4-BE49-F238E27FC236}">
                <a16:creationId xmlns:a16="http://schemas.microsoft.com/office/drawing/2014/main" id="{62909AF9-A471-A545-BC7C-FC21638BD974}"/>
              </a:ext>
            </a:extLst>
          </p:cNvPr>
          <p:cNvSpPr/>
          <p:nvPr userDrawn="1"/>
        </p:nvSpPr>
        <p:spPr>
          <a:xfrm>
            <a:off x="6096000" y="2274888"/>
            <a:ext cx="882999" cy="307777"/>
          </a:xfrm>
          <a:prstGeom prst="rect">
            <a:avLst/>
          </a:prstGeom>
        </p:spPr>
        <p:txBody>
          <a:bodyPr wrap="none">
            <a:spAutoFit/>
          </a:bodyPr>
          <a:lstStyle/>
          <a:p>
            <a:r>
              <a:rPr lang="de-DE" sz="1400" b="1" kern="1200">
                <a:solidFill>
                  <a:srgbClr val="004991"/>
                </a:solidFill>
                <a:effectLst/>
                <a:latin typeface="+mn-lt"/>
                <a:ea typeface="+mn-ea"/>
                <a:cs typeface="+mn-cs"/>
              </a:rPr>
              <a:t>Group </a:t>
            </a:r>
            <a:r>
              <a:rPr lang="de-DE" sz="1400" b="1" kern="1200">
                <a:solidFill>
                  <a:srgbClr val="F7A723"/>
                </a:solidFill>
                <a:effectLst/>
                <a:latin typeface="+mn-lt"/>
                <a:ea typeface="+mn-ea"/>
                <a:cs typeface="+mn-cs"/>
              </a:rPr>
              <a:t>//</a:t>
            </a:r>
            <a:r>
              <a:rPr lang="de-DE" sz="1400" b="1" kern="1200">
                <a:solidFill>
                  <a:srgbClr val="004991"/>
                </a:solidFill>
                <a:effectLst/>
                <a:latin typeface="+mn-lt"/>
                <a:ea typeface="+mn-ea"/>
                <a:cs typeface="+mn-cs"/>
              </a:rPr>
              <a:t> </a:t>
            </a:r>
          </a:p>
        </p:txBody>
      </p:sp>
      <p:sp>
        <p:nvSpPr>
          <p:cNvPr id="11" name="Textfeld 10">
            <a:extLst>
              <a:ext uri="{FF2B5EF4-FFF2-40B4-BE49-F238E27FC236}">
                <a16:creationId xmlns:a16="http://schemas.microsoft.com/office/drawing/2014/main" id="{6C17FC0A-84BB-2341-841A-E6FC6E254D72}"/>
              </a:ext>
            </a:extLst>
          </p:cNvPr>
          <p:cNvSpPr txBox="1"/>
          <p:nvPr userDrawn="1"/>
        </p:nvSpPr>
        <p:spPr>
          <a:xfrm>
            <a:off x="1387474" y="970367"/>
            <a:ext cx="4530386" cy="492443"/>
          </a:xfrm>
          <a:prstGeom prst="rect">
            <a:avLst/>
          </a:prstGeom>
          <a:noFill/>
        </p:spPr>
        <p:txBody>
          <a:bodyPr wrap="square" lIns="0" tIns="0" rIns="0" bIns="0" rtlCol="0">
            <a:spAutoFit/>
          </a:bodyPr>
          <a:lstStyle/>
          <a:p>
            <a:r>
              <a:rPr lang="de-DE" sz="3200" b="0" i="0" kern="1200" cap="all" baseline="0">
                <a:solidFill>
                  <a:srgbClr val="004991"/>
                </a:solidFill>
                <a:effectLst/>
                <a:latin typeface="+mn-lt"/>
                <a:ea typeface="+mn-ea"/>
                <a:cs typeface="+mn-cs"/>
              </a:rPr>
              <a:t>How </a:t>
            </a:r>
            <a:r>
              <a:rPr lang="de-DE" sz="3200" b="0" i="0" kern="1200" cap="all" baseline="0" err="1">
                <a:solidFill>
                  <a:srgbClr val="004991"/>
                </a:solidFill>
                <a:effectLst/>
                <a:latin typeface="+mn-lt"/>
                <a:ea typeface="+mn-ea"/>
                <a:cs typeface="+mn-cs"/>
              </a:rPr>
              <a:t>you</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can</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reach</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us</a:t>
            </a:r>
            <a:r>
              <a:rPr lang="de-DE" sz="3200" b="0" i="0" kern="1200" cap="all" baseline="0">
                <a:solidFill>
                  <a:srgbClr val="004991"/>
                </a:solidFill>
                <a:effectLst/>
                <a:latin typeface="+mn-lt"/>
                <a:ea typeface="+mn-ea"/>
                <a:cs typeface="+mn-cs"/>
              </a:rPr>
              <a:t>. </a:t>
            </a:r>
          </a:p>
        </p:txBody>
      </p:sp>
    </p:spTree>
    <p:extLst>
      <p:ext uri="{BB962C8B-B14F-4D97-AF65-F5344CB8AC3E}">
        <p14:creationId xmlns:p14="http://schemas.microsoft.com/office/powerpoint/2010/main" val="4029098298"/>
      </p:ext>
    </p:extLst>
  </p:cSld>
  <p:clrMapOvr>
    <a:masterClrMapping/>
  </p:clrMapOvr>
  <p:extLst>
    <p:ext uri="{DCECCB84-F9BA-43D5-87BE-67443E8EF086}">
      <p15:sldGuideLst xmlns:p15="http://schemas.microsoft.com/office/powerpoint/2012/main">
        <p15:guide id="1" pos="28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nke-Abschlussseit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3F1060-32C2-7149-BC95-5D3F86F517ED}"/>
              </a:ext>
            </a:extLst>
          </p:cNvPr>
          <p:cNvPicPr>
            <a:picLocks noChangeAspect="1"/>
          </p:cNvPicPr>
          <p:nvPr userDrawn="1"/>
        </p:nvPicPr>
        <p:blipFill>
          <a:blip r:embed="rId2"/>
          <a:stretch>
            <a:fillRect/>
          </a:stretch>
        </p:blipFill>
        <p:spPr>
          <a:xfrm>
            <a:off x="4175522" y="2758213"/>
            <a:ext cx="3840956" cy="304075"/>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userDrawn="1"/>
        </p:nvSpPr>
        <p:spPr>
          <a:xfrm>
            <a:off x="839788" y="3653480"/>
            <a:ext cx="10526712" cy="584775"/>
          </a:xfrm>
          <a:prstGeom prst="rect">
            <a:avLst/>
          </a:prstGeom>
          <a:noFill/>
        </p:spPr>
        <p:txBody>
          <a:bodyPr wrap="square" rtlCol="0">
            <a:spAutoFit/>
          </a:bodyPr>
          <a:lstStyle/>
          <a:p>
            <a:pPr algn="ctr"/>
            <a:r>
              <a:rPr lang="de-DE" sz="3200" b="1" cap="all" baseline="0">
                <a:solidFill>
                  <a:srgbClr val="004991"/>
                </a:solidFill>
              </a:rPr>
              <a:t>Danke.</a:t>
            </a:r>
          </a:p>
        </p:txBody>
      </p:sp>
    </p:spTree>
    <p:extLst>
      <p:ext uri="{BB962C8B-B14F-4D97-AF65-F5344CB8AC3E}">
        <p14:creationId xmlns:p14="http://schemas.microsoft.com/office/powerpoint/2010/main" val="4242628054"/>
      </p:ext>
    </p:extLst>
  </p:cSld>
  <p:clrMapOvr>
    <a:masterClrMapping/>
  </p:clrMapOvr>
  <p:extLst>
    <p:ext uri="{DCECCB84-F9BA-43D5-87BE-67443E8EF086}">
      <p15:sldGuideLst xmlns:p15="http://schemas.microsoft.com/office/powerpoint/2012/main">
        <p15:guide id="1" pos="9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ag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3F1060-32C2-7149-BC95-5D3F86F517ED}"/>
              </a:ext>
            </a:extLst>
          </p:cNvPr>
          <p:cNvPicPr>
            <a:picLocks noChangeAspect="1"/>
          </p:cNvPicPr>
          <p:nvPr userDrawn="1"/>
        </p:nvPicPr>
        <p:blipFill>
          <a:blip r:embed="rId2"/>
          <a:stretch>
            <a:fillRect/>
          </a:stretch>
        </p:blipFill>
        <p:spPr>
          <a:xfrm>
            <a:off x="4175522" y="2758213"/>
            <a:ext cx="3840956" cy="304075"/>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userDrawn="1"/>
        </p:nvSpPr>
        <p:spPr>
          <a:xfrm>
            <a:off x="839788" y="3653480"/>
            <a:ext cx="10526712" cy="584775"/>
          </a:xfrm>
          <a:prstGeom prst="rect">
            <a:avLst/>
          </a:prstGeom>
          <a:noFill/>
        </p:spPr>
        <p:txBody>
          <a:bodyPr wrap="square" rtlCol="0">
            <a:spAutoFit/>
          </a:bodyPr>
          <a:lstStyle/>
          <a:p>
            <a:pPr algn="ctr"/>
            <a:r>
              <a:rPr lang="de-DE" sz="3200" b="1" cap="all" baseline="0" err="1">
                <a:solidFill>
                  <a:srgbClr val="004991"/>
                </a:solidFill>
              </a:rPr>
              <a:t>Thank</a:t>
            </a:r>
            <a:r>
              <a:rPr lang="de-DE" sz="3200" b="1" cap="all" baseline="0">
                <a:solidFill>
                  <a:srgbClr val="004991"/>
                </a:solidFill>
              </a:rPr>
              <a:t> </a:t>
            </a:r>
            <a:r>
              <a:rPr lang="de-DE" sz="3200" b="1" cap="all" baseline="0" err="1">
                <a:solidFill>
                  <a:srgbClr val="004991"/>
                </a:solidFill>
              </a:rPr>
              <a:t>you</a:t>
            </a:r>
            <a:r>
              <a:rPr lang="de-DE" sz="3200" b="1" cap="all" baseline="0">
                <a:solidFill>
                  <a:srgbClr val="004991"/>
                </a:solidFill>
              </a:rPr>
              <a:t>.</a:t>
            </a:r>
          </a:p>
        </p:txBody>
      </p:sp>
    </p:spTree>
    <p:extLst>
      <p:ext uri="{BB962C8B-B14F-4D97-AF65-F5344CB8AC3E}">
        <p14:creationId xmlns:p14="http://schemas.microsoft.com/office/powerpoint/2010/main" val="1565334454"/>
      </p:ext>
    </p:extLst>
  </p:cSld>
  <p:clrMapOvr>
    <a:masterClrMapping/>
  </p:clrMapOvr>
  <p:extLst>
    <p:ext uri="{DCECCB84-F9BA-43D5-87BE-67443E8EF086}">
      <p15:sldGuideLst xmlns:p15="http://schemas.microsoft.com/office/powerpoint/2012/main">
        <p15:guide id="1" pos="9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pic>
        <p:nvPicPr>
          <p:cNvPr id="2" name="Grafik 1" descr="Ein Bild, das Auto, Himmel, draußen, Licht enthält.&#10;&#10;Automatisch generierte Beschreibung">
            <a:extLst>
              <a:ext uri="{FF2B5EF4-FFF2-40B4-BE49-F238E27FC236}">
                <a16:creationId xmlns:a16="http://schemas.microsoft.com/office/drawing/2014/main" id="{4F5BFFD3-A15B-1A22-9FC8-367660E30B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48" y="0"/>
            <a:ext cx="6108700" cy="6858000"/>
          </a:xfrm>
          <a:prstGeom prst="rect">
            <a:avLst/>
          </a:prstGeom>
        </p:spPr>
      </p:pic>
      <p:pic>
        <p:nvPicPr>
          <p:cNvPr id="3" name="Grafik 2">
            <a:extLst>
              <a:ext uri="{FF2B5EF4-FFF2-40B4-BE49-F238E27FC236}">
                <a16:creationId xmlns:a16="http://schemas.microsoft.com/office/drawing/2014/main" id="{108EE2EC-8952-65D8-52DA-F153BA16FC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33628" y="1477901"/>
            <a:ext cx="3574746" cy="283000"/>
          </a:xfrm>
          <a:prstGeom prst="rect">
            <a:avLst/>
          </a:prstGeom>
        </p:spPr>
      </p:pic>
      <p:sp>
        <p:nvSpPr>
          <p:cNvPr id="4" name="Textplatzhalter 17">
            <a:extLst>
              <a:ext uri="{FF2B5EF4-FFF2-40B4-BE49-F238E27FC236}">
                <a16:creationId xmlns:a16="http://schemas.microsoft.com/office/drawing/2014/main" id="{91930A21-0188-2DC2-3ADD-75BED4A04A25}"/>
              </a:ext>
            </a:extLst>
          </p:cNvPr>
          <p:cNvSpPr>
            <a:spLocks noGrp="1"/>
          </p:cNvSpPr>
          <p:nvPr>
            <p:ph type="body" sz="quarter" idx="10" hasCustomPrompt="1"/>
          </p:nvPr>
        </p:nvSpPr>
        <p:spPr>
          <a:xfrm>
            <a:off x="6900175" y="3065717"/>
            <a:ext cx="3915128" cy="1323403"/>
          </a:xfrm>
        </p:spPr>
        <p:txBody>
          <a:bodyPr>
            <a:noAutofit/>
          </a:bodyPr>
          <a:lstStyle>
            <a:lvl1pPr marL="0" indent="0">
              <a:lnSpc>
                <a:spcPct val="100000"/>
              </a:lnSpc>
              <a:buNone/>
              <a:defRPr sz="3600" cap="all" baseline="0">
                <a:solidFill>
                  <a:srgbClr val="004991"/>
                </a:solidFill>
              </a:defRPr>
            </a:lvl1pPr>
          </a:lstStyle>
          <a:p>
            <a:pPr lvl="0"/>
            <a:r>
              <a:rPr lang="de-DE"/>
              <a:t>Ich bin eine </a:t>
            </a:r>
          </a:p>
          <a:p>
            <a:pPr lvl="0"/>
            <a:r>
              <a:rPr lang="de-DE"/>
              <a:t>Headline.</a:t>
            </a:r>
          </a:p>
        </p:txBody>
      </p:sp>
      <p:sp>
        <p:nvSpPr>
          <p:cNvPr id="5" name="Textplatzhalter 19">
            <a:extLst>
              <a:ext uri="{FF2B5EF4-FFF2-40B4-BE49-F238E27FC236}">
                <a16:creationId xmlns:a16="http://schemas.microsoft.com/office/drawing/2014/main" id="{44DA46A0-A222-1747-150E-B7340623954D}"/>
              </a:ext>
            </a:extLst>
          </p:cNvPr>
          <p:cNvSpPr>
            <a:spLocks noGrp="1"/>
          </p:cNvSpPr>
          <p:nvPr>
            <p:ph type="body" sz="quarter" idx="11" hasCustomPrompt="1"/>
          </p:nvPr>
        </p:nvSpPr>
        <p:spPr>
          <a:xfrm>
            <a:off x="7208033" y="4705815"/>
            <a:ext cx="3607270" cy="510954"/>
          </a:xfrm>
        </p:spPr>
        <p:txBody>
          <a:bodyPr>
            <a:noAutofit/>
          </a:bodyPr>
          <a:lstStyle>
            <a:lvl1pPr marL="0" indent="0">
              <a:buNone/>
              <a:defRPr sz="1800">
                <a:solidFill>
                  <a:srgbClr val="004991"/>
                </a:solidFill>
              </a:defRPr>
            </a:lvl1pPr>
          </a:lstStyle>
          <a:p>
            <a:pPr lvl="0"/>
            <a:r>
              <a:rPr lang="de-DE"/>
              <a:t>Ich bin nur ein kleiner Blindtext als Platzhalter</a:t>
            </a:r>
          </a:p>
        </p:txBody>
      </p:sp>
      <p:sp>
        <p:nvSpPr>
          <p:cNvPr id="6" name="Textfeld 5">
            <a:extLst>
              <a:ext uri="{FF2B5EF4-FFF2-40B4-BE49-F238E27FC236}">
                <a16:creationId xmlns:a16="http://schemas.microsoft.com/office/drawing/2014/main" id="{14366BCB-FA90-6C4E-E061-737C71D7854B}"/>
              </a:ext>
            </a:extLst>
          </p:cNvPr>
          <p:cNvSpPr txBox="1"/>
          <p:nvPr userDrawn="1"/>
        </p:nvSpPr>
        <p:spPr>
          <a:xfrm>
            <a:off x="6933628" y="4672361"/>
            <a:ext cx="223024" cy="276999"/>
          </a:xfrm>
          <a:prstGeom prst="rect">
            <a:avLst/>
          </a:prstGeom>
          <a:noFill/>
        </p:spPr>
        <p:txBody>
          <a:bodyPr wrap="square" lIns="0" tIns="0" rIns="0" bIns="0" rtlCol="0">
            <a:spAutoFit/>
          </a:bodyPr>
          <a:lstStyle/>
          <a:p>
            <a:r>
              <a:rPr lang="de-DE">
                <a:solidFill>
                  <a:srgbClr val="F7A723"/>
                </a:solidFill>
              </a:rPr>
              <a:t>//</a:t>
            </a:r>
          </a:p>
        </p:txBody>
      </p:sp>
      <p:sp>
        <p:nvSpPr>
          <p:cNvPr id="7" name="Textplatzhalter 19">
            <a:extLst>
              <a:ext uri="{FF2B5EF4-FFF2-40B4-BE49-F238E27FC236}">
                <a16:creationId xmlns:a16="http://schemas.microsoft.com/office/drawing/2014/main" id="{83E49D2E-B401-3BD9-B654-CCBA799EBE21}"/>
              </a:ext>
            </a:extLst>
          </p:cNvPr>
          <p:cNvSpPr>
            <a:spLocks noGrp="1"/>
          </p:cNvSpPr>
          <p:nvPr>
            <p:ph type="body" sz="quarter" idx="12" hasCustomPrompt="1"/>
          </p:nvPr>
        </p:nvSpPr>
        <p:spPr>
          <a:xfrm>
            <a:off x="7208034" y="5326476"/>
            <a:ext cx="3607270" cy="360585"/>
          </a:xfrm>
        </p:spPr>
        <p:txBody>
          <a:bodyPr>
            <a:normAutofit/>
          </a:bodyPr>
          <a:lstStyle>
            <a:lvl1pPr marL="0" indent="0">
              <a:buNone/>
              <a:defRPr sz="1400" b="1">
                <a:solidFill>
                  <a:srgbClr val="004991"/>
                </a:solidFill>
              </a:defRPr>
            </a:lvl1pPr>
          </a:lstStyle>
          <a:p>
            <a:pPr lvl="0"/>
            <a:r>
              <a:rPr lang="de-DE"/>
              <a:t>Ort, 00.00.2020</a:t>
            </a:r>
          </a:p>
        </p:txBody>
      </p:sp>
      <p:sp>
        <p:nvSpPr>
          <p:cNvPr id="8" name="Eckige Klammer rechts 7">
            <a:extLst>
              <a:ext uri="{FF2B5EF4-FFF2-40B4-BE49-F238E27FC236}">
                <a16:creationId xmlns:a16="http://schemas.microsoft.com/office/drawing/2014/main" id="{ECAB4C11-B37B-7878-892C-78787138981B}"/>
              </a:ext>
            </a:extLst>
          </p:cNvPr>
          <p:cNvSpPr/>
          <p:nvPr userDrawn="1"/>
        </p:nvSpPr>
        <p:spPr>
          <a:xfrm rot="10800000">
            <a:off x="839788" y="800497"/>
            <a:ext cx="5264264" cy="5257006"/>
          </a:xfrm>
          <a:prstGeom prst="rightBracket">
            <a:avLst>
              <a:gd name="adj" fmla="val 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9" name="Eckige Klammer rechts 8">
            <a:extLst>
              <a:ext uri="{FF2B5EF4-FFF2-40B4-BE49-F238E27FC236}">
                <a16:creationId xmlns:a16="http://schemas.microsoft.com/office/drawing/2014/main" id="{3C3331C6-9A30-C07D-033E-D563E7BC81E6}"/>
              </a:ext>
            </a:extLst>
          </p:cNvPr>
          <p:cNvSpPr/>
          <p:nvPr userDrawn="1"/>
        </p:nvSpPr>
        <p:spPr>
          <a:xfrm>
            <a:off x="6104052" y="800497"/>
            <a:ext cx="5264264" cy="5257006"/>
          </a:xfrm>
          <a:prstGeom prst="rightBracket">
            <a:avLst>
              <a:gd name="adj" fmla="val 0"/>
            </a:avLst>
          </a:prstGeom>
          <a:ln w="25400">
            <a:solidFill>
              <a:srgbClr val="00499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85645626"/>
      </p:ext>
    </p:extLst>
  </p:cSld>
  <p:clrMapOvr>
    <a:masterClrMapping/>
  </p:clrMapOvr>
  <p:extLst>
    <p:ext uri="{DCECCB84-F9BA-43D5-87BE-67443E8EF086}">
      <p15:sldGuideLst xmlns:p15="http://schemas.microsoft.com/office/powerpoint/2012/main">
        <p15:guide id="1" pos="9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userDrawn="1"/>
        </p:nvSpPr>
        <p:spPr>
          <a:xfrm>
            <a:off x="0" y="0"/>
            <a:ext cx="12192000" cy="6705600"/>
          </a:xfrm>
          <a:custGeom>
            <a:avLst/>
            <a:gdLst>
              <a:gd name="connsiteX0" fmla="*/ 0 w 12192000"/>
              <a:gd name="connsiteY0" fmla="*/ 0 h 6705600"/>
              <a:gd name="connsiteX1" fmla="*/ 12192000 w 12192000"/>
              <a:gd name="connsiteY1" fmla="*/ 0 h 6705600"/>
              <a:gd name="connsiteX2" fmla="*/ 12192000 w 12192000"/>
              <a:gd name="connsiteY2" fmla="*/ 6705600 h 6705600"/>
              <a:gd name="connsiteX3" fmla="*/ 0 w 12192000"/>
              <a:gd name="connsiteY3" fmla="*/ 6705600 h 6705600"/>
              <a:gd name="connsiteX4" fmla="*/ 0 w 12192000"/>
              <a:gd name="connsiteY4" fmla="*/ 0 h 6705600"/>
              <a:gd name="connsiteX0" fmla="*/ 0 w 12192000"/>
              <a:gd name="connsiteY0" fmla="*/ 0 h 6705600"/>
              <a:gd name="connsiteX1" fmla="*/ 12192000 w 12192000"/>
              <a:gd name="connsiteY1" fmla="*/ 0 h 6705600"/>
              <a:gd name="connsiteX2" fmla="*/ 12192000 w 12192000"/>
              <a:gd name="connsiteY2" fmla="*/ 6362700 h 6705600"/>
              <a:gd name="connsiteX3" fmla="*/ 0 w 12192000"/>
              <a:gd name="connsiteY3" fmla="*/ 6705600 h 6705600"/>
              <a:gd name="connsiteX4" fmla="*/ 0 w 12192000"/>
              <a:gd name="connsiteY4" fmla="*/ 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705600">
                <a:moveTo>
                  <a:pt x="0" y="0"/>
                </a:moveTo>
                <a:lnTo>
                  <a:pt x="12192000" y="0"/>
                </a:lnTo>
                <a:lnTo>
                  <a:pt x="12192000" y="6362700"/>
                </a:lnTo>
                <a:lnTo>
                  <a:pt x="0" y="6705600"/>
                </a:lnTo>
                <a:lnTo>
                  <a:pt x="0" y="0"/>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E1C522E0-F108-834C-923D-096A8BB8B2D4}"/>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14" name="Textplatzhalter 8">
            <a:extLst>
              <a:ext uri="{FF2B5EF4-FFF2-40B4-BE49-F238E27FC236}">
                <a16:creationId xmlns:a16="http://schemas.microsoft.com/office/drawing/2014/main" id="{BF8D0DE0-9FD6-5F43-A21F-26F9331F1D31}"/>
              </a:ext>
            </a:extLst>
          </p:cNvPr>
          <p:cNvSpPr>
            <a:spLocks noGrp="1"/>
          </p:cNvSpPr>
          <p:nvPr>
            <p:ph type="body" sz="quarter" idx="13" hasCustomPrompt="1"/>
          </p:nvPr>
        </p:nvSpPr>
        <p:spPr>
          <a:xfrm>
            <a:off x="6311683" y="23400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15" name="Textplatzhalter 8">
            <a:extLst>
              <a:ext uri="{FF2B5EF4-FFF2-40B4-BE49-F238E27FC236}">
                <a16:creationId xmlns:a16="http://schemas.microsoft.com/office/drawing/2014/main" id="{F7FD2433-7DB4-8548-A7B4-29C36EEA25DE}"/>
              </a:ext>
            </a:extLst>
          </p:cNvPr>
          <p:cNvSpPr>
            <a:spLocks noGrp="1"/>
          </p:cNvSpPr>
          <p:nvPr>
            <p:ph type="body" sz="quarter" idx="14" hasCustomPrompt="1"/>
          </p:nvPr>
        </p:nvSpPr>
        <p:spPr>
          <a:xfrm>
            <a:off x="6323013" y="28226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2" name="Textplatzhalter 8">
            <a:extLst>
              <a:ext uri="{FF2B5EF4-FFF2-40B4-BE49-F238E27FC236}">
                <a16:creationId xmlns:a16="http://schemas.microsoft.com/office/drawing/2014/main" id="{8EA4BCB7-532D-414B-A19A-D52A82FF6135}"/>
              </a:ext>
            </a:extLst>
          </p:cNvPr>
          <p:cNvSpPr>
            <a:spLocks noGrp="1"/>
          </p:cNvSpPr>
          <p:nvPr>
            <p:ph type="body" sz="quarter" idx="15" hasCustomPrompt="1"/>
          </p:nvPr>
        </p:nvSpPr>
        <p:spPr>
          <a:xfrm>
            <a:off x="6313270" y="33052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3" name="Textplatzhalter 8">
            <a:extLst>
              <a:ext uri="{FF2B5EF4-FFF2-40B4-BE49-F238E27FC236}">
                <a16:creationId xmlns:a16="http://schemas.microsoft.com/office/drawing/2014/main" id="{89B38CB6-1E11-EE43-BCFE-95B146939E33}"/>
              </a:ext>
            </a:extLst>
          </p:cNvPr>
          <p:cNvSpPr>
            <a:spLocks noGrp="1"/>
          </p:cNvSpPr>
          <p:nvPr>
            <p:ph type="body" sz="quarter" idx="16" hasCustomPrompt="1"/>
          </p:nvPr>
        </p:nvSpPr>
        <p:spPr>
          <a:xfrm>
            <a:off x="6324600" y="37878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4" name="Textplatzhalter 8">
            <a:extLst>
              <a:ext uri="{FF2B5EF4-FFF2-40B4-BE49-F238E27FC236}">
                <a16:creationId xmlns:a16="http://schemas.microsoft.com/office/drawing/2014/main" id="{DD8F3534-DB5E-5243-B09D-739B375AC6F8}"/>
              </a:ext>
            </a:extLst>
          </p:cNvPr>
          <p:cNvSpPr>
            <a:spLocks noGrp="1"/>
          </p:cNvSpPr>
          <p:nvPr>
            <p:ph type="body" sz="quarter" idx="17" hasCustomPrompt="1"/>
          </p:nvPr>
        </p:nvSpPr>
        <p:spPr>
          <a:xfrm>
            <a:off x="6313270" y="42704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5" name="Textplatzhalter 8">
            <a:extLst>
              <a:ext uri="{FF2B5EF4-FFF2-40B4-BE49-F238E27FC236}">
                <a16:creationId xmlns:a16="http://schemas.microsoft.com/office/drawing/2014/main" id="{037C93D5-3F54-6D4B-95C5-87215FCFD55C}"/>
              </a:ext>
            </a:extLst>
          </p:cNvPr>
          <p:cNvSpPr>
            <a:spLocks noGrp="1"/>
          </p:cNvSpPr>
          <p:nvPr>
            <p:ph type="body" sz="quarter" idx="18" hasCustomPrompt="1"/>
          </p:nvPr>
        </p:nvSpPr>
        <p:spPr>
          <a:xfrm>
            <a:off x="6324600" y="47530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5" name="Foliennummernplatzhalter 4">
            <a:extLst>
              <a:ext uri="{FF2B5EF4-FFF2-40B4-BE49-F238E27FC236}">
                <a16:creationId xmlns:a16="http://schemas.microsoft.com/office/drawing/2014/main" id="{0BB2B9A9-9095-9841-9D80-33F8058C9839}"/>
              </a:ext>
            </a:extLst>
          </p:cNvPr>
          <p:cNvSpPr>
            <a:spLocks noGrp="1"/>
          </p:cNvSpPr>
          <p:nvPr>
            <p:ph type="sldNum" sz="quarter" idx="19"/>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4E131ED4-50AB-374A-85F2-5EDF0B99EEFE}"/>
              </a:ext>
            </a:extLst>
          </p:cNvPr>
          <p:cNvSpPr txBox="1"/>
          <p:nvPr userDrawn="1"/>
        </p:nvSpPr>
        <p:spPr>
          <a:xfrm>
            <a:off x="1290320" y="2174240"/>
            <a:ext cx="4338320" cy="584775"/>
          </a:xfrm>
          <a:prstGeom prst="rect">
            <a:avLst/>
          </a:prstGeom>
          <a:noFill/>
        </p:spPr>
        <p:txBody>
          <a:bodyPr wrap="square" rtlCol="0">
            <a:spAutoFit/>
          </a:bodyPr>
          <a:lstStyle/>
          <a:p>
            <a:r>
              <a:rPr lang="de-DE" sz="3200" cap="all" baseline="0">
                <a:solidFill>
                  <a:schemeClr val="bg1"/>
                </a:solidFill>
              </a:rPr>
              <a:t>Agenda.</a:t>
            </a:r>
          </a:p>
        </p:txBody>
      </p:sp>
    </p:spTree>
    <p:extLst>
      <p:ext uri="{BB962C8B-B14F-4D97-AF65-F5344CB8AC3E}">
        <p14:creationId xmlns:p14="http://schemas.microsoft.com/office/powerpoint/2010/main" val="3106095490"/>
      </p:ext>
    </p:extLst>
  </p:cSld>
  <p:clrMapOvr>
    <a:masterClrMapping/>
  </p:clrMapOvr>
  <p:extLst>
    <p:ext uri="{DCECCB84-F9BA-43D5-87BE-67443E8EF086}">
      <p15:sldGuideLst xmlns:p15="http://schemas.microsoft.com/office/powerpoint/2012/main">
        <p15:guide id="2" pos="674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userDrawn="1"/>
        </p:nvSpPr>
        <p:spPr>
          <a:xfrm>
            <a:off x="0" y="0"/>
            <a:ext cx="12192000" cy="6705600"/>
          </a:xfrm>
          <a:custGeom>
            <a:avLst/>
            <a:gdLst>
              <a:gd name="connsiteX0" fmla="*/ 0 w 12192000"/>
              <a:gd name="connsiteY0" fmla="*/ 0 h 6705600"/>
              <a:gd name="connsiteX1" fmla="*/ 12192000 w 12192000"/>
              <a:gd name="connsiteY1" fmla="*/ 0 h 6705600"/>
              <a:gd name="connsiteX2" fmla="*/ 12192000 w 12192000"/>
              <a:gd name="connsiteY2" fmla="*/ 6705600 h 6705600"/>
              <a:gd name="connsiteX3" fmla="*/ 0 w 12192000"/>
              <a:gd name="connsiteY3" fmla="*/ 6705600 h 6705600"/>
              <a:gd name="connsiteX4" fmla="*/ 0 w 12192000"/>
              <a:gd name="connsiteY4" fmla="*/ 0 h 6705600"/>
              <a:gd name="connsiteX0" fmla="*/ 0 w 12192000"/>
              <a:gd name="connsiteY0" fmla="*/ 0 h 6705600"/>
              <a:gd name="connsiteX1" fmla="*/ 12192000 w 12192000"/>
              <a:gd name="connsiteY1" fmla="*/ 0 h 6705600"/>
              <a:gd name="connsiteX2" fmla="*/ 12192000 w 12192000"/>
              <a:gd name="connsiteY2" fmla="*/ 6362700 h 6705600"/>
              <a:gd name="connsiteX3" fmla="*/ 0 w 12192000"/>
              <a:gd name="connsiteY3" fmla="*/ 6705600 h 6705600"/>
              <a:gd name="connsiteX4" fmla="*/ 0 w 12192000"/>
              <a:gd name="connsiteY4" fmla="*/ 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705600">
                <a:moveTo>
                  <a:pt x="0" y="0"/>
                </a:moveTo>
                <a:lnTo>
                  <a:pt x="12192000" y="0"/>
                </a:lnTo>
                <a:lnTo>
                  <a:pt x="12192000" y="6362700"/>
                </a:lnTo>
                <a:lnTo>
                  <a:pt x="0" y="6705600"/>
                </a:lnTo>
                <a:lnTo>
                  <a:pt x="0" y="0"/>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E1C522E0-F108-834C-923D-096A8BB8B2D4}"/>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14" name="Textplatzhalter 8">
            <a:extLst>
              <a:ext uri="{FF2B5EF4-FFF2-40B4-BE49-F238E27FC236}">
                <a16:creationId xmlns:a16="http://schemas.microsoft.com/office/drawing/2014/main" id="{BF8D0DE0-9FD6-5F43-A21F-26F9331F1D31}"/>
              </a:ext>
            </a:extLst>
          </p:cNvPr>
          <p:cNvSpPr>
            <a:spLocks noGrp="1"/>
          </p:cNvSpPr>
          <p:nvPr>
            <p:ph type="body" sz="quarter" idx="13" hasCustomPrompt="1"/>
          </p:nvPr>
        </p:nvSpPr>
        <p:spPr>
          <a:xfrm>
            <a:off x="6311683" y="23400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15" name="Textplatzhalter 8">
            <a:extLst>
              <a:ext uri="{FF2B5EF4-FFF2-40B4-BE49-F238E27FC236}">
                <a16:creationId xmlns:a16="http://schemas.microsoft.com/office/drawing/2014/main" id="{F7FD2433-7DB4-8548-A7B4-29C36EEA25DE}"/>
              </a:ext>
            </a:extLst>
          </p:cNvPr>
          <p:cNvSpPr>
            <a:spLocks noGrp="1"/>
          </p:cNvSpPr>
          <p:nvPr>
            <p:ph type="body" sz="quarter" idx="14" hasCustomPrompt="1"/>
          </p:nvPr>
        </p:nvSpPr>
        <p:spPr>
          <a:xfrm>
            <a:off x="6323013" y="28226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2" name="Textplatzhalter 8">
            <a:extLst>
              <a:ext uri="{FF2B5EF4-FFF2-40B4-BE49-F238E27FC236}">
                <a16:creationId xmlns:a16="http://schemas.microsoft.com/office/drawing/2014/main" id="{8EA4BCB7-532D-414B-A19A-D52A82FF6135}"/>
              </a:ext>
            </a:extLst>
          </p:cNvPr>
          <p:cNvSpPr>
            <a:spLocks noGrp="1"/>
          </p:cNvSpPr>
          <p:nvPr>
            <p:ph type="body" sz="quarter" idx="15" hasCustomPrompt="1"/>
          </p:nvPr>
        </p:nvSpPr>
        <p:spPr>
          <a:xfrm>
            <a:off x="6313270" y="33052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3" name="Textplatzhalter 8">
            <a:extLst>
              <a:ext uri="{FF2B5EF4-FFF2-40B4-BE49-F238E27FC236}">
                <a16:creationId xmlns:a16="http://schemas.microsoft.com/office/drawing/2014/main" id="{89B38CB6-1E11-EE43-BCFE-95B146939E33}"/>
              </a:ext>
            </a:extLst>
          </p:cNvPr>
          <p:cNvSpPr>
            <a:spLocks noGrp="1"/>
          </p:cNvSpPr>
          <p:nvPr>
            <p:ph type="body" sz="quarter" idx="16" hasCustomPrompt="1"/>
          </p:nvPr>
        </p:nvSpPr>
        <p:spPr>
          <a:xfrm>
            <a:off x="6324600" y="37878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4" name="Textplatzhalter 8">
            <a:extLst>
              <a:ext uri="{FF2B5EF4-FFF2-40B4-BE49-F238E27FC236}">
                <a16:creationId xmlns:a16="http://schemas.microsoft.com/office/drawing/2014/main" id="{DD8F3534-DB5E-5243-B09D-739B375AC6F8}"/>
              </a:ext>
            </a:extLst>
          </p:cNvPr>
          <p:cNvSpPr>
            <a:spLocks noGrp="1"/>
          </p:cNvSpPr>
          <p:nvPr>
            <p:ph type="body" sz="quarter" idx="17" hasCustomPrompt="1"/>
          </p:nvPr>
        </p:nvSpPr>
        <p:spPr>
          <a:xfrm>
            <a:off x="6313270" y="42704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25" name="Textplatzhalter 8">
            <a:extLst>
              <a:ext uri="{FF2B5EF4-FFF2-40B4-BE49-F238E27FC236}">
                <a16:creationId xmlns:a16="http://schemas.microsoft.com/office/drawing/2014/main" id="{037C93D5-3F54-6D4B-95C5-87215FCFD55C}"/>
              </a:ext>
            </a:extLst>
          </p:cNvPr>
          <p:cNvSpPr>
            <a:spLocks noGrp="1"/>
          </p:cNvSpPr>
          <p:nvPr>
            <p:ph type="body" sz="quarter" idx="18" hasCustomPrompt="1"/>
          </p:nvPr>
        </p:nvSpPr>
        <p:spPr>
          <a:xfrm>
            <a:off x="6324600" y="4753000"/>
            <a:ext cx="5041900" cy="377800"/>
          </a:xfrm>
        </p:spPr>
        <p:txBody>
          <a:bodyPr>
            <a:normAutofit/>
          </a:bodyPr>
          <a:lstStyle>
            <a:lvl1pPr marL="0" indent="0">
              <a:buNone/>
              <a:defRPr sz="1800" cap="all" baseline="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de-DE"/>
              <a:t>// Mastertextformat bearbeiten</a:t>
            </a:r>
          </a:p>
        </p:txBody>
      </p:sp>
      <p:sp>
        <p:nvSpPr>
          <p:cNvPr id="5" name="Foliennummernplatzhalter 4">
            <a:extLst>
              <a:ext uri="{FF2B5EF4-FFF2-40B4-BE49-F238E27FC236}">
                <a16:creationId xmlns:a16="http://schemas.microsoft.com/office/drawing/2014/main" id="{0BB2B9A9-9095-9841-9D80-33F8058C9839}"/>
              </a:ext>
            </a:extLst>
          </p:cNvPr>
          <p:cNvSpPr>
            <a:spLocks noGrp="1"/>
          </p:cNvSpPr>
          <p:nvPr>
            <p:ph type="sldNum" sz="quarter" idx="19"/>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4E131ED4-50AB-374A-85F2-5EDF0B99EEFE}"/>
              </a:ext>
            </a:extLst>
          </p:cNvPr>
          <p:cNvSpPr txBox="1"/>
          <p:nvPr userDrawn="1"/>
        </p:nvSpPr>
        <p:spPr>
          <a:xfrm>
            <a:off x="1290320" y="2174240"/>
            <a:ext cx="4338320" cy="584775"/>
          </a:xfrm>
          <a:prstGeom prst="rect">
            <a:avLst/>
          </a:prstGeom>
          <a:noFill/>
        </p:spPr>
        <p:txBody>
          <a:bodyPr wrap="square" rtlCol="0">
            <a:spAutoFit/>
          </a:bodyPr>
          <a:lstStyle/>
          <a:p>
            <a:r>
              <a:rPr lang="de-DE" sz="3200" cap="all" baseline="0">
                <a:solidFill>
                  <a:schemeClr val="bg1"/>
                </a:solidFill>
              </a:rPr>
              <a:t>Agenda.</a:t>
            </a:r>
          </a:p>
        </p:txBody>
      </p:sp>
    </p:spTree>
    <p:extLst>
      <p:ext uri="{BB962C8B-B14F-4D97-AF65-F5344CB8AC3E}">
        <p14:creationId xmlns:p14="http://schemas.microsoft.com/office/powerpoint/2010/main" val="3224620508"/>
      </p:ext>
    </p:extLst>
  </p:cSld>
  <p:clrMapOvr>
    <a:masterClrMapping/>
  </p:clrMapOvr>
  <p:extLst>
    <p:ext uri="{DCECCB84-F9BA-43D5-87BE-67443E8EF086}">
      <p15:sldGuideLst xmlns:p15="http://schemas.microsoft.com/office/powerpoint/2012/main">
        <p15:guide id="2" pos="674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Kapitelseite mit Bildfläche klei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BAE58C5-8A37-0940-ADBA-E331964AA86E}"/>
              </a:ext>
            </a:extLst>
          </p:cNvPr>
          <p:cNvSpPr/>
          <p:nvPr userDrawn="1"/>
        </p:nvSpPr>
        <p:spPr>
          <a:xfrm>
            <a:off x="0" y="0"/>
            <a:ext cx="6096000" cy="68580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92948"/>
            <a:ext cx="34401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2"/>
          <a:stretch>
            <a:fillRect/>
          </a:stretch>
        </p:blipFill>
        <p:spPr>
          <a:xfrm>
            <a:off x="1487488" y="5289769"/>
            <a:ext cx="1288557" cy="103278"/>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3409632" cy="1020118"/>
          </a:xfrm>
        </p:spPr>
        <p:txBody>
          <a:bodyPr/>
          <a:lstStyle>
            <a:lvl1pPr algn="l">
              <a:defRPr>
                <a:solidFill>
                  <a:schemeClr val="bg1"/>
                </a:solidFill>
              </a:defRPr>
            </a:lvl1pPr>
          </a:lstStyle>
          <a:p>
            <a:r>
              <a:rPr lang="de-DE"/>
              <a:t>Platzhalter</a:t>
            </a:r>
            <a:br>
              <a:rPr lang="de-DE"/>
            </a:br>
            <a:r>
              <a:rPr lang="de-DE"/>
              <a:t>Kapitelthema XY</a:t>
            </a:r>
          </a:p>
        </p:txBody>
      </p:sp>
      <p:sp>
        <p:nvSpPr>
          <p:cNvPr id="10" name="Rechteck 9">
            <a:extLst>
              <a:ext uri="{FF2B5EF4-FFF2-40B4-BE49-F238E27FC236}">
                <a16:creationId xmlns:a16="http://schemas.microsoft.com/office/drawing/2014/main" id="{626125DB-BBE9-8A49-8FBB-3A036EFEB652}"/>
              </a:ext>
            </a:extLst>
          </p:cNvPr>
          <p:cNvSpPr/>
          <p:nvPr userDrawn="1"/>
        </p:nvSpPr>
        <p:spPr>
          <a:xfrm>
            <a:off x="839788" y="800496"/>
            <a:ext cx="4459043"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Bildplatzhalter 2">
            <a:extLst>
              <a:ext uri="{FF2B5EF4-FFF2-40B4-BE49-F238E27FC236}">
                <a16:creationId xmlns:a16="http://schemas.microsoft.com/office/drawing/2014/main" id="{479CF1E4-179C-894B-87BE-21D003C9BCFC}"/>
              </a:ext>
            </a:extLst>
          </p:cNvPr>
          <p:cNvSpPr>
            <a:spLocks noGrp="1"/>
          </p:cNvSpPr>
          <p:nvPr>
            <p:ph type="pic" sz="quarter" idx="12"/>
          </p:nvPr>
        </p:nvSpPr>
        <p:spPr>
          <a:xfrm>
            <a:off x="6096000" y="0"/>
            <a:ext cx="6096000" cy="6858000"/>
          </a:xfrm>
        </p:spPr>
        <p:txBody>
          <a:bodyPr/>
          <a:lstStyle/>
          <a:p>
            <a:endParaRPr lang="de-DE"/>
          </a:p>
        </p:txBody>
      </p:sp>
    </p:spTree>
    <p:extLst>
      <p:ext uri="{BB962C8B-B14F-4D97-AF65-F5344CB8AC3E}">
        <p14:creationId xmlns:p14="http://schemas.microsoft.com/office/powerpoint/2010/main" val="3778286811"/>
      </p:ext>
    </p:extLst>
  </p:cSld>
  <p:clrMapOvr>
    <a:masterClrMapping/>
  </p:clrMapOvr>
  <p:extLst>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Kapitelseite mit Bildfläche groß">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3"/>
          <a:stretch>
            <a:fillRect/>
          </a:stretch>
        </p:blipFill>
        <p:spPr>
          <a:xfrm>
            <a:off x="1487488" y="5289769"/>
            <a:ext cx="1288557" cy="103278"/>
          </a:xfrm>
          <a:prstGeom prst="rect">
            <a:avLst/>
          </a:prstGeom>
        </p:spPr>
      </p:pic>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82788"/>
            <a:ext cx="46085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4608512" cy="1020118"/>
          </a:xfrm>
        </p:spPr>
        <p:txBody>
          <a:bodyPr/>
          <a:lstStyle>
            <a:lvl1pPr algn="l">
              <a:defRPr>
                <a:solidFill>
                  <a:schemeClr val="bg1"/>
                </a:solidFill>
              </a:defRPr>
            </a:lvl1pPr>
          </a:lstStyle>
          <a:p>
            <a:r>
              <a:rPr lang="de-DE"/>
              <a:t>Platzhalter</a:t>
            </a:r>
            <a:br>
              <a:rPr lang="de-DE"/>
            </a:br>
            <a:r>
              <a:rPr lang="de-DE"/>
              <a:t>Kapitelthema XY</a:t>
            </a:r>
          </a:p>
        </p:txBody>
      </p:sp>
    </p:spTree>
    <p:extLst>
      <p:ext uri="{BB962C8B-B14F-4D97-AF65-F5344CB8AC3E}">
        <p14:creationId xmlns:p14="http://schemas.microsoft.com/office/powerpoint/2010/main" val="231864136"/>
      </p:ext>
    </p:extLst>
  </p:cSld>
  <p:clrMapOvr>
    <a:masterClrMapping/>
  </p:clrMapOvr>
  <p:extLst>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Kapitelseite Typografisch">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userDrawn="1"/>
        </p:nvSpPr>
        <p:spPr>
          <a:xfrm>
            <a:off x="0" y="0"/>
            <a:ext cx="12192000" cy="68580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82788"/>
            <a:ext cx="46085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2"/>
          <a:stretch>
            <a:fillRect/>
          </a:stretch>
        </p:blipFill>
        <p:spPr>
          <a:xfrm>
            <a:off x="1487488" y="5289769"/>
            <a:ext cx="1288557" cy="103278"/>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4608512" cy="1020118"/>
          </a:xfrm>
        </p:spPr>
        <p:txBody>
          <a:bodyPr/>
          <a:lstStyle>
            <a:lvl1pPr algn="l">
              <a:defRPr>
                <a:solidFill>
                  <a:schemeClr val="bg1"/>
                </a:solidFill>
              </a:defRPr>
            </a:lvl1pPr>
          </a:lstStyle>
          <a:p>
            <a:r>
              <a:rPr lang="de-DE"/>
              <a:t>Platzhalter</a:t>
            </a:r>
            <a:br>
              <a:rPr lang="de-DE"/>
            </a:br>
            <a:r>
              <a:rPr lang="de-DE"/>
              <a:t>Kapitelthema XY</a:t>
            </a:r>
          </a:p>
        </p:txBody>
      </p:sp>
    </p:spTree>
    <p:extLst>
      <p:ext uri="{BB962C8B-B14F-4D97-AF65-F5344CB8AC3E}">
        <p14:creationId xmlns:p14="http://schemas.microsoft.com/office/powerpoint/2010/main" val="2910590722"/>
      </p:ext>
    </p:extLst>
  </p:cSld>
  <p:clrMapOvr>
    <a:masterClrMapping/>
  </p:clrMapOvr>
  <p:extLst>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1-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a:t>Mastertitelformat bearbeiten</a:t>
            </a:r>
            <a:br>
              <a:rPr lang="de-DE"/>
            </a:br>
            <a:r>
              <a:rPr lang="de-DE"/>
              <a:t>Ich bin ein Platzhalter</a:t>
            </a:r>
          </a:p>
        </p:txBody>
      </p:sp>
      <p:sp>
        <p:nvSpPr>
          <p:cNvPr id="7" name="Textplatzhalter 6">
            <a:extLst>
              <a:ext uri="{FF2B5EF4-FFF2-40B4-BE49-F238E27FC236}">
                <a16:creationId xmlns:a16="http://schemas.microsoft.com/office/drawing/2014/main" id="{F5CB400F-45E7-874D-98FC-0D6C854161AC}"/>
              </a:ext>
            </a:extLst>
          </p:cNvPr>
          <p:cNvSpPr>
            <a:spLocks noGrp="1"/>
          </p:cNvSpPr>
          <p:nvPr>
            <p:ph type="body" sz="quarter" idx="11"/>
          </p:nvPr>
        </p:nvSpPr>
        <p:spPr>
          <a:xfrm>
            <a:off x="838800" y="2340552"/>
            <a:ext cx="10514999" cy="37954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4">
            <a:extLst>
              <a:ext uri="{FF2B5EF4-FFF2-40B4-BE49-F238E27FC236}">
                <a16:creationId xmlns:a16="http://schemas.microsoft.com/office/drawing/2014/main" id="{C7F2773F-E07B-4C42-B7B3-C32B09CD6A8D}"/>
              </a:ext>
            </a:extLst>
          </p:cNvPr>
          <p:cNvSpPr>
            <a:spLocks noGrp="1"/>
          </p:cNvSpPr>
          <p:nvPr>
            <p:ph type="sldNum" sz="quarter" idx="19"/>
          </p:nvPr>
        </p:nvSpPr>
        <p:spPr>
          <a:xfrm>
            <a:off x="10972800" y="6492875"/>
            <a:ext cx="381000" cy="252482"/>
          </a:xfrm>
        </p:spPr>
        <p:txBody>
          <a:bodyPr/>
          <a:lstStyle/>
          <a:p>
            <a:fld id="{AC9EADA5-491E-8449-B417-673047FD2CD0}" type="slidenum">
              <a:rPr lang="de-DE" smtClean="0"/>
              <a:pPr/>
              <a:t>‹#›</a:t>
            </a:fld>
            <a:endParaRPr lang="de-DE"/>
          </a:p>
        </p:txBody>
      </p:sp>
    </p:spTree>
    <p:extLst>
      <p:ext uri="{BB962C8B-B14F-4D97-AF65-F5344CB8AC3E}">
        <p14:creationId xmlns:p14="http://schemas.microsoft.com/office/powerpoint/2010/main" val="8114090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a:t>Mastertitelformat bearbeiten</a:t>
            </a:r>
            <a:br>
              <a:rPr lang="de-DE"/>
            </a:br>
            <a:r>
              <a:rPr lang="de-DE"/>
              <a:t>Ich bin ein Platzhalter</a:t>
            </a:r>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838419" y="2340000"/>
            <a:ext cx="5041900" cy="3811588"/>
          </a:xfrm>
        </p:spPr>
        <p:txBody>
          <a:bodyPr/>
          <a:lstStyle>
            <a:lvl1pPr marL="285750" indent="-285750">
              <a:buClr>
                <a:srgbClr val="004991"/>
              </a:buClr>
              <a:buFont typeface="Zapf Dingbats"/>
              <a:buChar char="✚"/>
              <a:defRPr/>
            </a:lvl1pPr>
            <a:lvl2pPr marL="742950" indent="-285750">
              <a:buClr>
                <a:srgbClr val="004991"/>
              </a:buClr>
              <a:buFont typeface="Zapf Dingbats"/>
              <a:buChar char="✚"/>
              <a:defRPr/>
            </a:lvl2pPr>
            <a:lvl3pPr marL="1200150" indent="-285750">
              <a:buClr>
                <a:srgbClr val="004991"/>
              </a:buClr>
              <a:buFont typeface="Zapf Dingbats"/>
              <a:buChar char="✚"/>
              <a:defRPr/>
            </a:lvl3pPr>
            <a:lvl4pPr marL="1657350" indent="-285750">
              <a:buClr>
                <a:srgbClr val="004991"/>
              </a:buClr>
              <a:buFont typeface="Zapf Dingbats"/>
              <a:buChar char="✚"/>
              <a:defRPr/>
            </a:lvl4pPr>
            <a:lvl5pPr marL="2114550" indent="-285750">
              <a:buClr>
                <a:srgbClr val="004991"/>
              </a:buClr>
              <a:buFont typeface="Zapf Dingbats"/>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6311683" y="2340000"/>
            <a:ext cx="5041900" cy="3811588"/>
          </a:xfrm>
        </p:spPr>
        <p:txBody>
          <a:bodyPr/>
          <a:lstStyle>
            <a:lvl1pPr marL="285750" indent="-285750">
              <a:buFont typeface="Zapf Dingbats"/>
              <a:buChar char="✚"/>
              <a:defRPr/>
            </a:lvl1pPr>
            <a:lvl2pPr marL="742950" indent="-285750">
              <a:buFont typeface="Zapf Dingbats"/>
              <a:buChar char="✚"/>
              <a:defRPr/>
            </a:lvl2pPr>
            <a:lvl3pPr marL="1200150" indent="-285750">
              <a:buFont typeface="Zapf Dingbats"/>
              <a:buChar char="✚"/>
              <a:defRPr/>
            </a:lvl3pPr>
            <a:lvl4pPr marL="1657350" indent="-285750">
              <a:buFont typeface="Zapf Dingbats"/>
              <a:buChar char="✚"/>
              <a:defRPr/>
            </a:lvl4pPr>
            <a:lvl5pPr marL="2114550" indent="-285750">
              <a:buFont typeface="Zapf Dingbats"/>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195257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6311683" y="2340000"/>
            <a:ext cx="5041900" cy="3811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387475" y="2214860"/>
            <a:ext cx="4492843" cy="2333985"/>
          </a:xfrm>
        </p:spPr>
        <p:txBody>
          <a:bodyPr vert="horz" anchor="t" anchorCtr="0"/>
          <a:lstStyle/>
          <a:p>
            <a:r>
              <a:rPr lang="de-DE"/>
              <a:t>Mastertitelformat bearbeiten</a:t>
            </a:r>
            <a:br>
              <a:rPr lang="de-DE"/>
            </a:br>
            <a:r>
              <a:rPr lang="de-DE"/>
              <a:t>Ich bin ein </a:t>
            </a:r>
            <a:r>
              <a:rPr lang="de-DE" err="1"/>
              <a:t>PlatzhalteR</a:t>
            </a:r>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Tree>
    <p:extLst>
      <p:ext uri="{BB962C8B-B14F-4D97-AF65-F5344CB8AC3E}">
        <p14:creationId xmlns:p14="http://schemas.microsoft.com/office/powerpoint/2010/main" val="160747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ld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387475" y="2214860"/>
            <a:ext cx="4492843" cy="2333985"/>
          </a:xfrm>
        </p:spPr>
        <p:txBody>
          <a:bodyPr vert="horz" anchor="t" anchorCtr="0"/>
          <a:lstStyle/>
          <a:p>
            <a:r>
              <a:rPr lang="de-DE"/>
              <a:t>Mastertitelformat bearbeiten</a:t>
            </a:r>
            <a:br>
              <a:rPr lang="de-DE"/>
            </a:br>
            <a:r>
              <a:rPr lang="de-DE"/>
              <a:t>Ich bin ein </a:t>
            </a:r>
            <a:r>
              <a:rPr lang="de-DE" err="1"/>
              <a:t>PlatzhalteR</a:t>
            </a:r>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9" name="Bildplatzhalter 3">
            <a:extLst>
              <a:ext uri="{FF2B5EF4-FFF2-40B4-BE49-F238E27FC236}">
                <a16:creationId xmlns:a16="http://schemas.microsoft.com/office/drawing/2014/main" id="{F909049B-18A3-FB47-9211-FA96DD327666}"/>
              </a:ext>
            </a:extLst>
          </p:cNvPr>
          <p:cNvSpPr>
            <a:spLocks noGrp="1"/>
          </p:cNvSpPr>
          <p:nvPr>
            <p:ph type="pic" sz="quarter" idx="13"/>
          </p:nvPr>
        </p:nvSpPr>
        <p:spPr>
          <a:xfrm>
            <a:off x="6094936" y="0"/>
            <a:ext cx="6097064" cy="6446576"/>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endParaRPr lang="de-DE"/>
          </a:p>
        </p:txBody>
      </p:sp>
    </p:spTree>
    <p:extLst>
      <p:ext uri="{BB962C8B-B14F-4D97-AF65-F5344CB8AC3E}">
        <p14:creationId xmlns:p14="http://schemas.microsoft.com/office/powerpoint/2010/main" val="2726141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p:nvPr>
        </p:nvSpPr>
        <p:spPr>
          <a:xfrm>
            <a:off x="1387475" y="964800"/>
            <a:ext cx="4492843" cy="939304"/>
          </a:xfrm>
        </p:spPr>
        <p:txBody>
          <a:bodyPr/>
          <a:lstStyle/>
          <a:p>
            <a:r>
              <a:rPr lang="de-DE"/>
              <a:t>Mastertitelformat bearbeiten</a:t>
            </a:r>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839787" y="2338388"/>
            <a:ext cx="5040531" cy="379571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19F01EE1-B0B4-5343-A7ED-9BCE33073FAB}"/>
              </a:ext>
            </a:extLst>
          </p:cNvPr>
          <p:cNvSpPr>
            <a:spLocks noGrp="1"/>
          </p:cNvSpPr>
          <p:nvPr>
            <p:ph type="pic" sz="quarter" idx="13"/>
          </p:nvPr>
        </p:nvSpPr>
        <p:spPr>
          <a:xfrm>
            <a:off x="6094936" y="0"/>
            <a:ext cx="6097064" cy="6446576"/>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endParaRPr lang="de-DE"/>
          </a:p>
        </p:txBody>
      </p:sp>
    </p:spTree>
    <p:extLst>
      <p:ext uri="{BB962C8B-B14F-4D97-AF65-F5344CB8AC3E}">
        <p14:creationId xmlns:p14="http://schemas.microsoft.com/office/powerpoint/2010/main" val="32509831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ld volle Breite">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1" y="636109"/>
            <a:ext cx="12204000" cy="1116000"/>
          </a:xfrm>
          <a:prstGeom prst="rect">
            <a:avLst/>
          </a:prstGeom>
          <a:solidFill>
            <a:schemeClr val="bg1">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itel 4">
            <a:extLst>
              <a:ext uri="{FF2B5EF4-FFF2-40B4-BE49-F238E27FC236}">
                <a16:creationId xmlns:a16="http://schemas.microsoft.com/office/drawing/2014/main" id="{98FD58C3-CA44-D44B-A42B-86D948CD9E3A}"/>
              </a:ext>
            </a:extLst>
          </p:cNvPr>
          <p:cNvSpPr>
            <a:spLocks noGrp="1"/>
          </p:cNvSpPr>
          <p:nvPr>
            <p:ph type="title" hasCustomPrompt="1"/>
          </p:nvPr>
        </p:nvSpPr>
        <p:spPr>
          <a:xfrm>
            <a:off x="1387474" y="964800"/>
            <a:ext cx="9966325" cy="544333"/>
          </a:xfrm>
        </p:spPr>
        <p:txBody>
          <a:bodyPr/>
          <a:lstStyle/>
          <a:p>
            <a:r>
              <a:rPr lang="de-DE"/>
              <a:t>Mastertitelformat bearbeiten</a:t>
            </a:r>
            <a:br>
              <a:rPr lang="de-DE"/>
            </a:br>
            <a:endParaRPr lang="de-DE"/>
          </a:p>
        </p:txBody>
      </p:sp>
      <p:sp>
        <p:nvSpPr>
          <p:cNvPr id="11" name="Textfeld 10">
            <a:extLst>
              <a:ext uri="{FF2B5EF4-FFF2-40B4-BE49-F238E27FC236}">
                <a16:creationId xmlns:a16="http://schemas.microsoft.com/office/drawing/2014/main" id="{74610A3D-BEE6-F247-9557-6A74B5496631}"/>
              </a:ext>
            </a:extLst>
          </p:cNvPr>
          <p:cNvSpPr txBox="1"/>
          <p:nvPr userDrawn="1"/>
        </p:nvSpPr>
        <p:spPr>
          <a:xfrm>
            <a:off x="838200" y="718678"/>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13" name="Rechteck 6">
            <a:extLst>
              <a:ext uri="{FF2B5EF4-FFF2-40B4-BE49-F238E27FC236}">
                <a16:creationId xmlns:a16="http://schemas.microsoft.com/office/drawing/2014/main" id="{C6CD7EAB-02F0-1F40-80FA-7CA99ACC91FE}"/>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4" name="Grafik 13">
            <a:extLst>
              <a:ext uri="{FF2B5EF4-FFF2-40B4-BE49-F238E27FC236}">
                <a16:creationId xmlns:a16="http://schemas.microsoft.com/office/drawing/2014/main" id="{A6E5E42E-221D-6246-B623-6B58ACA36C29}"/>
              </a:ext>
            </a:extLst>
          </p:cNvPr>
          <p:cNvPicPr>
            <a:picLocks noChangeAspect="1"/>
          </p:cNvPicPr>
          <p:nvPr userDrawn="1"/>
        </p:nvPicPr>
        <p:blipFill>
          <a:blip r:embed="rId3"/>
          <a:stretch>
            <a:fillRect/>
          </a:stretch>
        </p:blipFill>
        <p:spPr>
          <a:xfrm>
            <a:off x="9405098" y="6572159"/>
            <a:ext cx="1288557" cy="103278"/>
          </a:xfrm>
          <a:prstGeom prst="rect">
            <a:avLst/>
          </a:prstGeom>
        </p:spPr>
      </p:pic>
      <p:sp>
        <p:nvSpPr>
          <p:cNvPr id="15" name="Rechteck 14">
            <a:extLst>
              <a:ext uri="{FF2B5EF4-FFF2-40B4-BE49-F238E27FC236}">
                <a16:creationId xmlns:a16="http://schemas.microsoft.com/office/drawing/2014/main" id="{D4A413DF-E3A9-A04D-B162-4F3B9669670B}"/>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6" name="Foliennummernplatzhalter 5">
            <a:extLst>
              <a:ext uri="{FF2B5EF4-FFF2-40B4-BE49-F238E27FC236}">
                <a16:creationId xmlns:a16="http://schemas.microsoft.com/office/drawing/2014/main" id="{6000D2EF-0AA2-C14D-AEB1-3266C29E37AA}"/>
              </a:ext>
            </a:extLst>
          </p:cNvPr>
          <p:cNvSpPr>
            <a:spLocks noGrp="1"/>
          </p:cNvSpPr>
          <p:nvPr>
            <p:ph type="sldNum" sz="quarter" idx="10"/>
          </p:nvPr>
        </p:nvSpPr>
        <p:spPr/>
        <p:txBody>
          <a:bodyPr/>
          <a:lstStyle/>
          <a:p>
            <a:fld id="{AC9EADA5-491E-8449-B417-673047FD2CD0}" type="slidenum">
              <a:rPr lang="de-DE" smtClean="0"/>
              <a:pPr/>
              <a:t>‹#›</a:t>
            </a:fld>
            <a:endParaRPr lang="de-DE"/>
          </a:p>
        </p:txBody>
      </p:sp>
    </p:spTree>
    <p:extLst>
      <p:ext uri="{BB962C8B-B14F-4D97-AF65-F5344CB8AC3E}">
        <p14:creationId xmlns:p14="http://schemas.microsoft.com/office/powerpoint/2010/main" val="391627576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ontakt-Ansprechpartner">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636231"/>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4581527" y="2016000"/>
            <a:ext cx="3168000" cy="2052000"/>
          </a:xfrm>
        </p:spPr>
        <p:txBody>
          <a:bodyPr/>
          <a:lstStyle>
            <a:lvl1pPr marL="0" indent="0">
              <a:buNone/>
              <a:defRPr/>
            </a:lvl1pPr>
          </a:lstStyle>
          <a:p>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8180892" y="2016000"/>
            <a:ext cx="3168000" cy="2052000"/>
          </a:xfrm>
        </p:spPr>
        <p:txBody>
          <a:bodyPr/>
          <a:lstStyle>
            <a:lvl1pPr marL="0" indent="0">
              <a:buNone/>
              <a:defRPr/>
            </a:lvl1pPr>
          </a:lstStyle>
          <a:p>
            <a:endParaRPr lang="de-DE"/>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4579938"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4579938" y="4548189"/>
            <a:ext cx="3170237" cy="167070"/>
          </a:xfrm>
        </p:spPr>
        <p:txBody>
          <a:bodyPr/>
          <a:lstStyle>
            <a:lvl1pPr marL="0" indent="0">
              <a:buNone/>
              <a:defRPr/>
            </a:lvl1pPr>
          </a:lstStyle>
          <a:p>
            <a:pPr lvl="0"/>
            <a:r>
              <a:rPr lang="de-DE"/>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4809294"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4808646"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4809294"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8202494"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8202494" y="4548189"/>
            <a:ext cx="3170237" cy="167070"/>
          </a:xfrm>
        </p:spPr>
        <p:txBody>
          <a:bodyPr/>
          <a:lstStyle>
            <a:lvl1pPr marL="0" indent="0">
              <a:buNone/>
              <a:defRPr/>
            </a:lvl1pPr>
          </a:lstStyle>
          <a:p>
            <a:pPr lvl="0"/>
            <a:r>
              <a:rPr lang="de-DE"/>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8431850"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8431202"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8431850"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userDrawn="1"/>
        </p:nvSpPr>
        <p:spPr>
          <a:xfrm>
            <a:off x="4583113"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userDrawn="1"/>
        </p:nvSpPr>
        <p:spPr>
          <a:xfrm>
            <a:off x="4583113"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userDrawn="1"/>
        </p:nvSpPr>
        <p:spPr>
          <a:xfrm>
            <a:off x="4583112"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userDrawn="1"/>
        </p:nvSpPr>
        <p:spPr>
          <a:xfrm>
            <a:off x="8205788"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userDrawn="1"/>
        </p:nvSpPr>
        <p:spPr>
          <a:xfrm>
            <a:off x="8205788"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userDrawn="1"/>
        </p:nvSpPr>
        <p:spPr>
          <a:xfrm>
            <a:off x="8205787"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userDrawn="1"/>
        </p:nvSpPr>
        <p:spPr>
          <a:xfrm>
            <a:off x="1387475" y="1882352"/>
            <a:ext cx="2762687" cy="492443"/>
          </a:xfrm>
          <a:prstGeom prst="rect">
            <a:avLst/>
          </a:prstGeom>
          <a:noFill/>
        </p:spPr>
        <p:txBody>
          <a:bodyPr wrap="square" lIns="0" tIns="0" rIns="0" bIns="0" rtlCol="0">
            <a:spAutoFit/>
          </a:bodyPr>
          <a:lstStyle/>
          <a:p>
            <a:r>
              <a:rPr lang="de-DE" sz="3200" cap="all" baseline="0">
                <a:solidFill>
                  <a:srgbClr val="004991"/>
                </a:solidFill>
                <a:latin typeface="+mj-lt"/>
              </a:rPr>
              <a:t>Kontakt.</a:t>
            </a:r>
          </a:p>
        </p:txBody>
      </p:sp>
    </p:spTree>
    <p:extLst>
      <p:ext uri="{BB962C8B-B14F-4D97-AF65-F5344CB8AC3E}">
        <p14:creationId xmlns:p14="http://schemas.microsoft.com/office/powerpoint/2010/main" val="3346159090"/>
      </p:ext>
    </p:extLst>
  </p:cSld>
  <p:clrMapOvr>
    <a:masterClrMapping/>
  </p:clrMapOvr>
  <p:extLst>
    <p:ext uri="{DCECCB84-F9BA-43D5-87BE-67443E8EF086}">
      <p15:sldGuideLst xmlns:p15="http://schemas.microsoft.com/office/powerpoint/2012/main">
        <p15:guide id="1" pos="2887">
          <p15:clr>
            <a:srgbClr val="FBAE40"/>
          </p15:clr>
        </p15:guide>
        <p15:guide id="2" orient="horz" pos="12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Kapitelseite mit Bildfläche klei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BAE58C5-8A37-0940-ADBA-E331964AA86E}"/>
              </a:ext>
            </a:extLst>
          </p:cNvPr>
          <p:cNvSpPr/>
          <p:nvPr userDrawn="1"/>
        </p:nvSpPr>
        <p:spPr>
          <a:xfrm>
            <a:off x="0" y="0"/>
            <a:ext cx="6096000" cy="68580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92948"/>
            <a:ext cx="34401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2"/>
          <a:stretch>
            <a:fillRect/>
          </a:stretch>
        </p:blipFill>
        <p:spPr>
          <a:xfrm>
            <a:off x="1487488" y="5289769"/>
            <a:ext cx="1288557" cy="103278"/>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3409632" cy="1020118"/>
          </a:xfrm>
        </p:spPr>
        <p:txBody>
          <a:bodyPr/>
          <a:lstStyle>
            <a:lvl1pPr algn="l">
              <a:defRPr>
                <a:solidFill>
                  <a:schemeClr val="bg1"/>
                </a:solidFill>
              </a:defRPr>
            </a:lvl1pPr>
          </a:lstStyle>
          <a:p>
            <a:r>
              <a:rPr lang="de-DE"/>
              <a:t>Platzhalter</a:t>
            </a:r>
            <a:br>
              <a:rPr lang="de-DE"/>
            </a:br>
            <a:r>
              <a:rPr lang="de-DE"/>
              <a:t>Kapitelthema XY</a:t>
            </a:r>
          </a:p>
        </p:txBody>
      </p:sp>
      <p:sp>
        <p:nvSpPr>
          <p:cNvPr id="10" name="Rechteck 9">
            <a:extLst>
              <a:ext uri="{FF2B5EF4-FFF2-40B4-BE49-F238E27FC236}">
                <a16:creationId xmlns:a16="http://schemas.microsoft.com/office/drawing/2014/main" id="{626125DB-BBE9-8A49-8FBB-3A036EFEB652}"/>
              </a:ext>
            </a:extLst>
          </p:cNvPr>
          <p:cNvSpPr/>
          <p:nvPr userDrawn="1"/>
        </p:nvSpPr>
        <p:spPr>
          <a:xfrm>
            <a:off x="839788" y="800496"/>
            <a:ext cx="4459043"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Bildplatzhalter 2">
            <a:extLst>
              <a:ext uri="{FF2B5EF4-FFF2-40B4-BE49-F238E27FC236}">
                <a16:creationId xmlns:a16="http://schemas.microsoft.com/office/drawing/2014/main" id="{479CF1E4-179C-894B-87BE-21D003C9BCFC}"/>
              </a:ext>
            </a:extLst>
          </p:cNvPr>
          <p:cNvSpPr>
            <a:spLocks noGrp="1"/>
          </p:cNvSpPr>
          <p:nvPr>
            <p:ph type="pic" sz="quarter" idx="12"/>
          </p:nvPr>
        </p:nvSpPr>
        <p:spPr>
          <a:xfrm>
            <a:off x="6096000" y="0"/>
            <a:ext cx="6096000" cy="6858000"/>
          </a:xfrm>
        </p:spPr>
        <p:txBody>
          <a:bodyPr/>
          <a:lstStyle/>
          <a:p>
            <a:endParaRPr lang="de-DE"/>
          </a:p>
        </p:txBody>
      </p:sp>
    </p:spTree>
    <p:extLst>
      <p:ext uri="{BB962C8B-B14F-4D97-AF65-F5344CB8AC3E}">
        <p14:creationId xmlns:p14="http://schemas.microsoft.com/office/powerpoint/2010/main" val="75666517"/>
      </p:ext>
    </p:extLst>
  </p:cSld>
  <p:clrMapOvr>
    <a:masterClrMapping/>
  </p:clrMapOvr>
  <p:extLst>
    <p:ext uri="{DCECCB84-F9BA-43D5-87BE-67443E8EF086}">
      <p15:sldGuideLst xmlns:p15="http://schemas.microsoft.com/office/powerpoint/2012/main">
        <p15:guide id="1" pos="937">
          <p15:clr>
            <a:srgbClr val="FBAE40"/>
          </p15:clr>
        </p15:guide>
        <p15:guide id="2" pos="67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act-person">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636231"/>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4581527" y="2016000"/>
            <a:ext cx="3168000" cy="2052000"/>
          </a:xfrm>
        </p:spPr>
        <p:txBody>
          <a:bodyPr/>
          <a:lstStyle>
            <a:lvl1pPr marL="0" indent="0">
              <a:buNone/>
              <a:defRPr/>
            </a:lvl1pPr>
          </a:lstStyle>
          <a:p>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8180892" y="2016000"/>
            <a:ext cx="3168000" cy="2052000"/>
          </a:xfrm>
        </p:spPr>
        <p:txBody>
          <a:bodyPr/>
          <a:lstStyle>
            <a:lvl1pPr marL="0" indent="0">
              <a:buNone/>
              <a:defRPr/>
            </a:lvl1pPr>
          </a:lstStyle>
          <a:p>
            <a:endParaRPr lang="de-DE"/>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4579938"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4579938" y="4548189"/>
            <a:ext cx="3170237" cy="167070"/>
          </a:xfrm>
        </p:spPr>
        <p:txBody>
          <a:bodyPr/>
          <a:lstStyle>
            <a:lvl1pPr marL="0" indent="0">
              <a:buNone/>
              <a:defRPr/>
            </a:lvl1pPr>
          </a:lstStyle>
          <a:p>
            <a:pPr lvl="0"/>
            <a:r>
              <a:rPr lang="de-DE"/>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4809294"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4808646"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4809294"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8202494" y="4281488"/>
            <a:ext cx="3170237" cy="228966"/>
          </a:xfrm>
        </p:spPr>
        <p:txBody>
          <a:bodyPr>
            <a:normAutofit/>
          </a:bodyPr>
          <a:lstStyle>
            <a:lvl1pPr marL="0" indent="0">
              <a:buNone/>
              <a:defRPr sz="1800" b="1" cap="all" baseline="0">
                <a:solidFill>
                  <a:srgbClr val="004991"/>
                </a:solidFill>
              </a:defRPr>
            </a:lvl1pPr>
          </a:lstStyle>
          <a:p>
            <a:pPr lvl="0"/>
            <a:r>
              <a:rPr lang="de-DE"/>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8202494" y="4548189"/>
            <a:ext cx="3170237" cy="167070"/>
          </a:xfrm>
        </p:spPr>
        <p:txBody>
          <a:bodyPr/>
          <a:lstStyle>
            <a:lvl1pPr marL="0" indent="0">
              <a:buNone/>
              <a:defRPr/>
            </a:lvl1pPr>
          </a:lstStyle>
          <a:p>
            <a:pPr lvl="0"/>
            <a:r>
              <a:rPr lang="de-DE"/>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8431850" y="4981960"/>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8431202" y="5533288"/>
            <a:ext cx="2940233" cy="167070"/>
          </a:xfrm>
        </p:spPr>
        <p:txBody>
          <a:bodyPr/>
          <a:lstStyle>
            <a:lvl1pPr marL="0" indent="0">
              <a:buNone/>
              <a:defRPr/>
            </a:lvl1pPr>
          </a:lstStyle>
          <a:p>
            <a:r>
              <a:rPr lang="de-DE" err="1">
                <a:effectLst/>
                <a:latin typeface="Calibri" panose="020F0502020204030204" pitchFamily="34" charset="0"/>
              </a:rPr>
              <a:t>m.mustermann@topmotive.eu</a:t>
            </a:r>
            <a:endParaRPr lang="de-DE">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8431850" y="5255508"/>
            <a:ext cx="2940233" cy="167070"/>
          </a:xfrm>
        </p:spPr>
        <p:txBody>
          <a:bodyPr/>
          <a:lstStyle>
            <a:lvl1pPr marL="0" indent="0">
              <a:buNone/>
              <a:defRPr/>
            </a:lvl1pPr>
          </a:lstStyle>
          <a:p>
            <a:r>
              <a:rPr lang="de-DE">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userDrawn="1"/>
        </p:nvSpPr>
        <p:spPr>
          <a:xfrm>
            <a:off x="4583113"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userDrawn="1"/>
        </p:nvSpPr>
        <p:spPr>
          <a:xfrm>
            <a:off x="4583113"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userDrawn="1"/>
        </p:nvSpPr>
        <p:spPr>
          <a:xfrm>
            <a:off x="4583112"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userDrawn="1"/>
        </p:nvSpPr>
        <p:spPr>
          <a:xfrm>
            <a:off x="8205788" y="4970145"/>
            <a:ext cx="223836" cy="214389"/>
          </a:xfrm>
          <a:prstGeom prst="rect">
            <a:avLst/>
          </a:prstGeom>
          <a:noFill/>
        </p:spPr>
        <p:txBody>
          <a:bodyPr wrap="square" lIns="0" tIns="0" rIns="0" bIns="0" rtlCol="0">
            <a:spAutoFit/>
          </a:bodyPr>
          <a:lstStyle/>
          <a:p>
            <a:r>
              <a:rPr lang="de-DE" sz="140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userDrawn="1"/>
        </p:nvSpPr>
        <p:spPr>
          <a:xfrm>
            <a:off x="8205788" y="5236845"/>
            <a:ext cx="220661" cy="214389"/>
          </a:xfrm>
          <a:prstGeom prst="rect">
            <a:avLst/>
          </a:prstGeom>
          <a:noFill/>
        </p:spPr>
        <p:txBody>
          <a:bodyPr wrap="square" lIns="0" tIns="0" rIns="0" bIns="0" rtlCol="0">
            <a:spAutoFit/>
          </a:bodyPr>
          <a:lstStyle/>
          <a:p>
            <a:r>
              <a:rPr lang="de-DE" sz="140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userDrawn="1"/>
        </p:nvSpPr>
        <p:spPr>
          <a:xfrm>
            <a:off x="8205787" y="5513070"/>
            <a:ext cx="217487" cy="214389"/>
          </a:xfrm>
          <a:prstGeom prst="rect">
            <a:avLst/>
          </a:prstGeom>
          <a:noFill/>
        </p:spPr>
        <p:txBody>
          <a:bodyPr wrap="square" lIns="0" tIns="0" rIns="0" bIns="0" rtlCol="0">
            <a:spAutoFit/>
          </a:bodyPr>
          <a:lstStyle/>
          <a:p>
            <a:r>
              <a:rPr lang="de-DE" sz="140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userDrawn="1"/>
        </p:nvSpPr>
        <p:spPr>
          <a:xfrm>
            <a:off x="1387475" y="1882352"/>
            <a:ext cx="2762687" cy="492443"/>
          </a:xfrm>
          <a:prstGeom prst="rect">
            <a:avLst/>
          </a:prstGeom>
          <a:noFill/>
        </p:spPr>
        <p:txBody>
          <a:bodyPr wrap="square" lIns="0" tIns="0" rIns="0" bIns="0" rtlCol="0">
            <a:spAutoFit/>
          </a:bodyPr>
          <a:lstStyle/>
          <a:p>
            <a:r>
              <a:rPr lang="de-DE" sz="3200" cap="all" baseline="0" err="1">
                <a:solidFill>
                  <a:srgbClr val="004991"/>
                </a:solidFill>
                <a:latin typeface="+mj-lt"/>
              </a:rPr>
              <a:t>Contact</a:t>
            </a:r>
            <a:r>
              <a:rPr lang="de-DE" sz="3200" cap="all" baseline="0">
                <a:solidFill>
                  <a:srgbClr val="004991"/>
                </a:solidFill>
                <a:latin typeface="+mj-lt"/>
              </a:rPr>
              <a:t>.</a:t>
            </a:r>
          </a:p>
        </p:txBody>
      </p:sp>
    </p:spTree>
    <p:extLst>
      <p:ext uri="{BB962C8B-B14F-4D97-AF65-F5344CB8AC3E}">
        <p14:creationId xmlns:p14="http://schemas.microsoft.com/office/powerpoint/2010/main" val="1347311174"/>
      </p:ext>
    </p:extLst>
  </p:cSld>
  <p:clrMapOvr>
    <a:masterClrMapping/>
  </p:clrMapOvr>
  <p:extLst>
    <p:ext uri="{DCECCB84-F9BA-43D5-87BE-67443E8EF086}">
      <p15:sldGuideLst xmlns:p15="http://schemas.microsoft.com/office/powerpoint/2012/main">
        <p15:guide id="1" pos="2887">
          <p15:clr>
            <a:srgbClr val="FBAE40"/>
          </p15:clr>
        </p15:guide>
        <p15:guide id="2" orient="horz" pos="12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64A1EB29-7353-8E4B-9D3E-49FCE21177B6}"/>
              </a:ext>
            </a:extLst>
          </p:cNvPr>
          <p:cNvSpPr txBox="1"/>
          <p:nvPr userDrawn="1"/>
        </p:nvSpPr>
        <p:spPr>
          <a:xfrm>
            <a:off x="4583113" y="2552930"/>
            <a:ext cx="6783387" cy="215444"/>
          </a:xfrm>
          <a:prstGeom prst="rect">
            <a:avLst/>
          </a:prstGeom>
          <a:noFill/>
        </p:spPr>
        <p:txBody>
          <a:bodyPr wrap="square" lIns="0" tIns="0" rIns="0" bIns="0" rtlCol="0">
            <a:spAutoFit/>
          </a:bodyPr>
          <a:lstStyle/>
          <a:p>
            <a:r>
              <a:rPr lang="de-DE" sz="1400" b="1" kern="120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userDrawn="1"/>
        </p:nvSpPr>
        <p:spPr>
          <a:xfrm>
            <a:off x="5292436" y="3213556"/>
            <a:ext cx="6074064" cy="2154436"/>
          </a:xfrm>
          <a:prstGeom prst="rect">
            <a:avLst/>
          </a:prstGeom>
          <a:noFill/>
        </p:spPr>
        <p:txBody>
          <a:bodyPr wrap="square" lIns="0" tIns="0" rIns="0" bIns="0" rtlCol="0">
            <a:spAutoFit/>
          </a:bodyPr>
          <a:lstStyle/>
          <a:p>
            <a:r>
              <a:rPr lang="de-DE" sz="1400" kern="1200">
                <a:solidFill>
                  <a:schemeClr val="tx1"/>
                </a:solidFill>
                <a:effectLst/>
                <a:latin typeface="+mn-lt"/>
                <a:ea typeface="+mn-ea"/>
                <a:cs typeface="+mn-cs"/>
              </a:rPr>
              <a:t>Lise-Meitner-Straße 4</a:t>
            </a:r>
          </a:p>
          <a:p>
            <a:r>
              <a:rPr lang="de-DE" sz="1400" kern="1200">
                <a:solidFill>
                  <a:schemeClr val="tx1"/>
                </a:solidFill>
                <a:effectLst/>
                <a:latin typeface="+mn-lt"/>
                <a:ea typeface="+mn-ea"/>
                <a:cs typeface="+mn-cs"/>
              </a:rPr>
              <a:t>D-22941 Bargteheide</a:t>
            </a:r>
          </a:p>
          <a:p>
            <a:r>
              <a:rPr lang="de-DE" sz="1400" kern="1200">
                <a:solidFill>
                  <a:schemeClr val="tx1"/>
                </a:solidFill>
                <a:effectLst/>
                <a:latin typeface="+mn-lt"/>
                <a:ea typeface="+mn-ea"/>
                <a:cs typeface="+mn-cs"/>
              </a:rPr>
              <a:t> </a:t>
            </a:r>
          </a:p>
          <a:p>
            <a:endParaRPr lang="de-DE" sz="1400" kern="1200">
              <a:solidFill>
                <a:schemeClr val="tx1"/>
              </a:solidFill>
              <a:effectLst/>
              <a:latin typeface="+mn-lt"/>
              <a:ea typeface="+mn-ea"/>
              <a:cs typeface="+mn-cs"/>
            </a:endParaRPr>
          </a:p>
          <a:p>
            <a:r>
              <a:rPr lang="de-DE" sz="1400" kern="1200">
                <a:solidFill>
                  <a:schemeClr val="tx1"/>
                </a:solidFill>
                <a:effectLst/>
                <a:latin typeface="+mn-lt"/>
                <a:ea typeface="+mn-ea"/>
                <a:cs typeface="+mn-cs"/>
              </a:rPr>
              <a:t>Tel. +49 4532 974001</a:t>
            </a:r>
          </a:p>
          <a:p>
            <a:r>
              <a:rPr lang="de-DE" sz="1400" kern="1200" err="1">
                <a:solidFill>
                  <a:schemeClr val="tx1"/>
                </a:solidFill>
                <a:effectLst/>
                <a:latin typeface="+mn-lt"/>
                <a:ea typeface="+mn-ea"/>
                <a:cs typeface="+mn-cs"/>
              </a:rPr>
              <a:t>info@topmotive.eu</a:t>
            </a: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err="1">
                <a:solidFill>
                  <a:schemeClr val="tx1"/>
                </a:solidFill>
                <a:effectLst/>
                <a:latin typeface="+mn-lt"/>
                <a:ea typeface="+mn-ea"/>
                <a:cs typeface="+mn-cs"/>
              </a:rPr>
              <a:t>www.topmotive.eu</a:t>
            </a:r>
            <a:endParaRPr lang="de-DE" sz="1400" kern="1200">
              <a:solidFill>
                <a:schemeClr val="tx1"/>
              </a:solidFill>
              <a:effectLst/>
              <a:latin typeface="+mn-lt"/>
              <a:ea typeface="+mn-ea"/>
              <a:cs typeface="+mn-cs"/>
            </a:endParaRPr>
          </a:p>
          <a:p>
            <a:endParaRPr lang="de-DE" sz="1400" kern="120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userDrawn="1"/>
        </p:nvPicPr>
        <p:blipFill>
          <a:blip r:embed="rId2"/>
          <a:stretch>
            <a:fillRect/>
          </a:stretch>
        </p:blipFill>
        <p:spPr>
          <a:xfrm>
            <a:off x="4583113" y="3075708"/>
            <a:ext cx="559955" cy="559955"/>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userDrawn="1"/>
        </p:nvPicPr>
        <p:blipFill>
          <a:blip r:embed="rId3"/>
          <a:stretch>
            <a:fillRect/>
          </a:stretch>
        </p:blipFill>
        <p:spPr>
          <a:xfrm>
            <a:off x="4583113" y="4017817"/>
            <a:ext cx="559955" cy="559955"/>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userDrawn="1"/>
        </p:nvPicPr>
        <p:blipFill>
          <a:blip r:embed="rId4"/>
          <a:stretch>
            <a:fillRect/>
          </a:stretch>
        </p:blipFill>
        <p:spPr>
          <a:xfrm>
            <a:off x="4583113" y="4835235"/>
            <a:ext cx="559955" cy="559955"/>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userDrawn="1"/>
        </p:nvPicPr>
        <p:blipFill>
          <a:blip r:embed="rId5"/>
          <a:stretch>
            <a:fillRect/>
          </a:stretch>
        </p:blipFill>
        <p:spPr>
          <a:xfrm>
            <a:off x="4583113" y="2367093"/>
            <a:ext cx="1512887" cy="119770"/>
          </a:xfrm>
          <a:prstGeom prst="rect">
            <a:avLst/>
          </a:prstGeom>
        </p:spPr>
      </p:pic>
      <p:sp>
        <p:nvSpPr>
          <p:cNvPr id="4" name="Rechteck 3">
            <a:extLst>
              <a:ext uri="{FF2B5EF4-FFF2-40B4-BE49-F238E27FC236}">
                <a16:creationId xmlns:a16="http://schemas.microsoft.com/office/drawing/2014/main" id="{62909AF9-A471-A545-BC7C-FC21638BD974}"/>
              </a:ext>
            </a:extLst>
          </p:cNvPr>
          <p:cNvSpPr/>
          <p:nvPr userDrawn="1"/>
        </p:nvSpPr>
        <p:spPr>
          <a:xfrm>
            <a:off x="6096000" y="2274888"/>
            <a:ext cx="821059" cy="307777"/>
          </a:xfrm>
          <a:prstGeom prst="rect">
            <a:avLst/>
          </a:prstGeom>
        </p:spPr>
        <p:txBody>
          <a:bodyPr wrap="none">
            <a:spAutoFit/>
          </a:bodyPr>
          <a:lstStyle/>
          <a:p>
            <a:r>
              <a:rPr lang="de-DE" sz="1400" b="1" kern="1200">
                <a:solidFill>
                  <a:srgbClr val="004991"/>
                </a:solidFill>
                <a:effectLst/>
                <a:latin typeface="+mn-lt"/>
                <a:ea typeface="+mn-ea"/>
                <a:cs typeface="+mn-cs"/>
              </a:rPr>
              <a:t>Gruppe  </a:t>
            </a:r>
          </a:p>
        </p:txBody>
      </p:sp>
      <p:sp>
        <p:nvSpPr>
          <p:cNvPr id="11" name="Textfeld 10">
            <a:extLst>
              <a:ext uri="{FF2B5EF4-FFF2-40B4-BE49-F238E27FC236}">
                <a16:creationId xmlns:a16="http://schemas.microsoft.com/office/drawing/2014/main" id="{6C17FC0A-84BB-2341-841A-E6FC6E254D72}"/>
              </a:ext>
            </a:extLst>
          </p:cNvPr>
          <p:cNvSpPr txBox="1"/>
          <p:nvPr userDrawn="1"/>
        </p:nvSpPr>
        <p:spPr>
          <a:xfrm>
            <a:off x="1387474" y="970367"/>
            <a:ext cx="4530386" cy="492443"/>
          </a:xfrm>
          <a:prstGeom prst="rect">
            <a:avLst/>
          </a:prstGeom>
          <a:noFill/>
        </p:spPr>
        <p:txBody>
          <a:bodyPr wrap="square" lIns="0" tIns="0" rIns="0" bIns="0" rtlCol="0">
            <a:spAutoFit/>
          </a:bodyPr>
          <a:lstStyle/>
          <a:p>
            <a:r>
              <a:rPr lang="de-DE" sz="3200" cap="all" baseline="0">
                <a:solidFill>
                  <a:srgbClr val="004991"/>
                </a:solidFill>
                <a:latin typeface="+mj-lt"/>
              </a:rPr>
              <a:t>So erreichen sie uns.</a:t>
            </a:r>
          </a:p>
        </p:txBody>
      </p:sp>
    </p:spTree>
    <p:extLst>
      <p:ext uri="{BB962C8B-B14F-4D97-AF65-F5344CB8AC3E}">
        <p14:creationId xmlns:p14="http://schemas.microsoft.com/office/powerpoint/2010/main" val="1860138799"/>
      </p:ext>
    </p:extLst>
  </p:cSld>
  <p:clrMapOvr>
    <a:masterClrMapping/>
  </p:clrMapOvr>
  <p:extLst>
    <p:ext uri="{DCECCB84-F9BA-43D5-87BE-67443E8EF086}">
      <p15:sldGuideLst xmlns:p15="http://schemas.microsoft.com/office/powerpoint/2012/main">
        <p15:guide id="1" pos="288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3" name="Textfeld 2">
            <a:extLst>
              <a:ext uri="{FF2B5EF4-FFF2-40B4-BE49-F238E27FC236}">
                <a16:creationId xmlns:a16="http://schemas.microsoft.com/office/drawing/2014/main" id="{64A1EB29-7353-8E4B-9D3E-49FCE21177B6}"/>
              </a:ext>
            </a:extLst>
          </p:cNvPr>
          <p:cNvSpPr txBox="1"/>
          <p:nvPr userDrawn="1"/>
        </p:nvSpPr>
        <p:spPr>
          <a:xfrm>
            <a:off x="4583113" y="2552930"/>
            <a:ext cx="6783387" cy="215444"/>
          </a:xfrm>
          <a:prstGeom prst="rect">
            <a:avLst/>
          </a:prstGeom>
          <a:noFill/>
        </p:spPr>
        <p:txBody>
          <a:bodyPr wrap="square" lIns="0" tIns="0" rIns="0" bIns="0" rtlCol="0">
            <a:spAutoFit/>
          </a:bodyPr>
          <a:lstStyle/>
          <a:p>
            <a:r>
              <a:rPr lang="de-DE" sz="1400" b="1" kern="120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userDrawn="1"/>
        </p:nvSpPr>
        <p:spPr>
          <a:xfrm>
            <a:off x="5292436" y="3213556"/>
            <a:ext cx="6074064" cy="2154436"/>
          </a:xfrm>
          <a:prstGeom prst="rect">
            <a:avLst/>
          </a:prstGeom>
          <a:noFill/>
        </p:spPr>
        <p:txBody>
          <a:bodyPr wrap="square" lIns="0" tIns="0" rIns="0" bIns="0" rtlCol="0">
            <a:spAutoFit/>
          </a:bodyPr>
          <a:lstStyle/>
          <a:p>
            <a:r>
              <a:rPr lang="de-DE" sz="1400" kern="1200">
                <a:solidFill>
                  <a:schemeClr val="tx1"/>
                </a:solidFill>
                <a:effectLst/>
                <a:latin typeface="+mn-lt"/>
                <a:ea typeface="+mn-ea"/>
                <a:cs typeface="+mn-cs"/>
              </a:rPr>
              <a:t>Lise-Meitner-Straße 4</a:t>
            </a:r>
          </a:p>
          <a:p>
            <a:r>
              <a:rPr lang="de-DE" sz="1400" kern="1200">
                <a:solidFill>
                  <a:schemeClr val="tx1"/>
                </a:solidFill>
                <a:effectLst/>
                <a:latin typeface="+mn-lt"/>
                <a:ea typeface="+mn-ea"/>
                <a:cs typeface="+mn-cs"/>
              </a:rPr>
              <a:t>D-22941 Bargteheide</a:t>
            </a:r>
          </a:p>
          <a:p>
            <a:r>
              <a:rPr lang="de-DE" sz="1400" kern="1200">
                <a:solidFill>
                  <a:schemeClr val="tx1"/>
                </a:solidFill>
                <a:effectLst/>
                <a:latin typeface="+mn-lt"/>
                <a:ea typeface="+mn-ea"/>
                <a:cs typeface="+mn-cs"/>
              </a:rPr>
              <a:t> </a:t>
            </a:r>
          </a:p>
          <a:p>
            <a:endParaRPr lang="de-DE" sz="1400" kern="1200">
              <a:solidFill>
                <a:schemeClr val="tx1"/>
              </a:solidFill>
              <a:effectLst/>
              <a:latin typeface="+mn-lt"/>
              <a:ea typeface="+mn-ea"/>
              <a:cs typeface="+mn-cs"/>
            </a:endParaRPr>
          </a:p>
          <a:p>
            <a:r>
              <a:rPr lang="de-DE" sz="1400" kern="1200">
                <a:solidFill>
                  <a:schemeClr val="tx1"/>
                </a:solidFill>
                <a:effectLst/>
                <a:latin typeface="+mn-lt"/>
                <a:ea typeface="+mn-ea"/>
                <a:cs typeface="+mn-cs"/>
              </a:rPr>
              <a:t>Tel. +49 4532 974001</a:t>
            </a:r>
          </a:p>
          <a:p>
            <a:r>
              <a:rPr lang="de-DE" sz="1400" kern="1200" err="1">
                <a:solidFill>
                  <a:schemeClr val="tx1"/>
                </a:solidFill>
                <a:effectLst/>
                <a:latin typeface="+mn-lt"/>
                <a:ea typeface="+mn-ea"/>
                <a:cs typeface="+mn-cs"/>
              </a:rPr>
              <a:t>info@topmotive.eu</a:t>
            </a: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4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400" kern="1200" err="1">
                <a:solidFill>
                  <a:schemeClr val="tx1"/>
                </a:solidFill>
                <a:effectLst/>
                <a:latin typeface="+mn-lt"/>
                <a:ea typeface="+mn-ea"/>
                <a:cs typeface="+mn-cs"/>
              </a:rPr>
              <a:t>www.topmotive.eu</a:t>
            </a:r>
            <a:endParaRPr lang="de-DE" sz="1400" kern="1200">
              <a:solidFill>
                <a:schemeClr val="tx1"/>
              </a:solidFill>
              <a:effectLst/>
              <a:latin typeface="+mn-lt"/>
              <a:ea typeface="+mn-ea"/>
              <a:cs typeface="+mn-cs"/>
            </a:endParaRPr>
          </a:p>
          <a:p>
            <a:endParaRPr lang="de-DE" sz="1400" kern="120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userDrawn="1"/>
        </p:nvPicPr>
        <p:blipFill>
          <a:blip r:embed="rId2"/>
          <a:stretch>
            <a:fillRect/>
          </a:stretch>
        </p:blipFill>
        <p:spPr>
          <a:xfrm>
            <a:off x="4583113" y="3075708"/>
            <a:ext cx="559955" cy="559955"/>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userDrawn="1"/>
        </p:nvPicPr>
        <p:blipFill>
          <a:blip r:embed="rId3"/>
          <a:stretch>
            <a:fillRect/>
          </a:stretch>
        </p:blipFill>
        <p:spPr>
          <a:xfrm>
            <a:off x="4583113" y="4017817"/>
            <a:ext cx="559955" cy="559955"/>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userDrawn="1"/>
        </p:nvPicPr>
        <p:blipFill>
          <a:blip r:embed="rId4"/>
          <a:stretch>
            <a:fillRect/>
          </a:stretch>
        </p:blipFill>
        <p:spPr>
          <a:xfrm>
            <a:off x="4583113" y="4835235"/>
            <a:ext cx="559955" cy="559955"/>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userDrawn="1"/>
        </p:nvPicPr>
        <p:blipFill>
          <a:blip r:embed="rId5"/>
          <a:stretch>
            <a:fillRect/>
          </a:stretch>
        </p:blipFill>
        <p:spPr>
          <a:xfrm>
            <a:off x="4583113" y="2367093"/>
            <a:ext cx="1512887" cy="119770"/>
          </a:xfrm>
          <a:prstGeom prst="rect">
            <a:avLst/>
          </a:prstGeom>
        </p:spPr>
      </p:pic>
      <p:sp>
        <p:nvSpPr>
          <p:cNvPr id="4" name="Rechteck 3">
            <a:extLst>
              <a:ext uri="{FF2B5EF4-FFF2-40B4-BE49-F238E27FC236}">
                <a16:creationId xmlns:a16="http://schemas.microsoft.com/office/drawing/2014/main" id="{62909AF9-A471-A545-BC7C-FC21638BD974}"/>
              </a:ext>
            </a:extLst>
          </p:cNvPr>
          <p:cNvSpPr/>
          <p:nvPr userDrawn="1"/>
        </p:nvSpPr>
        <p:spPr>
          <a:xfrm>
            <a:off x="6096000" y="2274888"/>
            <a:ext cx="729110" cy="307777"/>
          </a:xfrm>
          <a:prstGeom prst="rect">
            <a:avLst/>
          </a:prstGeom>
        </p:spPr>
        <p:txBody>
          <a:bodyPr wrap="none">
            <a:spAutoFit/>
          </a:bodyPr>
          <a:lstStyle/>
          <a:p>
            <a:r>
              <a:rPr lang="de-DE" sz="1400" b="1" kern="1200">
                <a:solidFill>
                  <a:srgbClr val="004991"/>
                </a:solidFill>
                <a:effectLst/>
                <a:latin typeface="+mn-lt"/>
                <a:ea typeface="+mn-ea"/>
                <a:cs typeface="+mn-cs"/>
              </a:rPr>
              <a:t>Group  </a:t>
            </a:r>
          </a:p>
        </p:txBody>
      </p:sp>
      <p:sp>
        <p:nvSpPr>
          <p:cNvPr id="11" name="Textfeld 10">
            <a:extLst>
              <a:ext uri="{FF2B5EF4-FFF2-40B4-BE49-F238E27FC236}">
                <a16:creationId xmlns:a16="http://schemas.microsoft.com/office/drawing/2014/main" id="{6C17FC0A-84BB-2341-841A-E6FC6E254D72}"/>
              </a:ext>
            </a:extLst>
          </p:cNvPr>
          <p:cNvSpPr txBox="1"/>
          <p:nvPr userDrawn="1"/>
        </p:nvSpPr>
        <p:spPr>
          <a:xfrm>
            <a:off x="1387474" y="970367"/>
            <a:ext cx="4530386" cy="492443"/>
          </a:xfrm>
          <a:prstGeom prst="rect">
            <a:avLst/>
          </a:prstGeom>
          <a:noFill/>
        </p:spPr>
        <p:txBody>
          <a:bodyPr wrap="square" lIns="0" tIns="0" rIns="0" bIns="0" rtlCol="0">
            <a:spAutoFit/>
          </a:bodyPr>
          <a:lstStyle/>
          <a:p>
            <a:r>
              <a:rPr lang="de-DE" sz="3200" b="0" i="0" kern="1200" cap="all" baseline="0">
                <a:solidFill>
                  <a:srgbClr val="004991"/>
                </a:solidFill>
                <a:effectLst/>
                <a:latin typeface="+mn-lt"/>
                <a:ea typeface="+mn-ea"/>
                <a:cs typeface="+mn-cs"/>
              </a:rPr>
              <a:t>How </a:t>
            </a:r>
            <a:r>
              <a:rPr lang="de-DE" sz="3200" b="0" i="0" kern="1200" cap="all" baseline="0" err="1">
                <a:solidFill>
                  <a:srgbClr val="004991"/>
                </a:solidFill>
                <a:effectLst/>
                <a:latin typeface="+mn-lt"/>
                <a:ea typeface="+mn-ea"/>
                <a:cs typeface="+mn-cs"/>
              </a:rPr>
              <a:t>you</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can</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reach</a:t>
            </a:r>
            <a:r>
              <a:rPr lang="de-DE" sz="3200" b="0" i="0" kern="1200" cap="all" baseline="0">
                <a:solidFill>
                  <a:srgbClr val="004991"/>
                </a:solidFill>
                <a:effectLst/>
                <a:latin typeface="+mn-lt"/>
                <a:ea typeface="+mn-ea"/>
                <a:cs typeface="+mn-cs"/>
              </a:rPr>
              <a:t> </a:t>
            </a:r>
            <a:r>
              <a:rPr lang="de-DE" sz="3200" b="0" i="0" kern="1200" cap="all" baseline="0" err="1">
                <a:solidFill>
                  <a:srgbClr val="004991"/>
                </a:solidFill>
                <a:effectLst/>
                <a:latin typeface="+mn-lt"/>
                <a:ea typeface="+mn-ea"/>
                <a:cs typeface="+mn-cs"/>
              </a:rPr>
              <a:t>us</a:t>
            </a:r>
            <a:r>
              <a:rPr lang="de-DE" sz="3200" b="0" i="0" kern="1200" cap="all" baseline="0">
                <a:solidFill>
                  <a:srgbClr val="004991"/>
                </a:solidFill>
                <a:effectLst/>
                <a:latin typeface="+mn-lt"/>
                <a:ea typeface="+mn-ea"/>
                <a:cs typeface="+mn-cs"/>
              </a:rPr>
              <a:t>. </a:t>
            </a:r>
          </a:p>
        </p:txBody>
      </p:sp>
    </p:spTree>
    <p:extLst>
      <p:ext uri="{BB962C8B-B14F-4D97-AF65-F5344CB8AC3E}">
        <p14:creationId xmlns:p14="http://schemas.microsoft.com/office/powerpoint/2010/main" val="2804445402"/>
      </p:ext>
    </p:extLst>
  </p:cSld>
  <p:clrMapOvr>
    <a:masterClrMapping/>
  </p:clrMapOvr>
  <p:extLst>
    <p:ext uri="{DCECCB84-F9BA-43D5-87BE-67443E8EF086}">
      <p15:sldGuideLst xmlns:p15="http://schemas.microsoft.com/office/powerpoint/2012/main">
        <p15:guide id="1" pos="288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nke-Abschlussseit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3F1060-32C2-7149-BC95-5D3F86F517ED}"/>
              </a:ext>
            </a:extLst>
          </p:cNvPr>
          <p:cNvPicPr>
            <a:picLocks noChangeAspect="1"/>
          </p:cNvPicPr>
          <p:nvPr userDrawn="1"/>
        </p:nvPicPr>
        <p:blipFill>
          <a:blip r:embed="rId2"/>
          <a:stretch>
            <a:fillRect/>
          </a:stretch>
        </p:blipFill>
        <p:spPr>
          <a:xfrm>
            <a:off x="4175522" y="2758213"/>
            <a:ext cx="3840956" cy="304075"/>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userDrawn="1"/>
        </p:nvSpPr>
        <p:spPr>
          <a:xfrm>
            <a:off x="839788" y="3653480"/>
            <a:ext cx="10526712" cy="584775"/>
          </a:xfrm>
          <a:prstGeom prst="rect">
            <a:avLst/>
          </a:prstGeom>
          <a:noFill/>
        </p:spPr>
        <p:txBody>
          <a:bodyPr wrap="square" rtlCol="0">
            <a:spAutoFit/>
          </a:bodyPr>
          <a:lstStyle/>
          <a:p>
            <a:pPr algn="ctr"/>
            <a:r>
              <a:rPr lang="de-DE" sz="3200" b="1" cap="all" baseline="0">
                <a:solidFill>
                  <a:srgbClr val="004991"/>
                </a:solidFill>
              </a:rPr>
              <a:t>Danke.</a:t>
            </a:r>
          </a:p>
        </p:txBody>
      </p:sp>
    </p:spTree>
    <p:extLst>
      <p:ext uri="{BB962C8B-B14F-4D97-AF65-F5344CB8AC3E}">
        <p14:creationId xmlns:p14="http://schemas.microsoft.com/office/powerpoint/2010/main" val="489536528"/>
      </p:ext>
    </p:extLst>
  </p:cSld>
  <p:clrMapOvr>
    <a:masterClrMapping/>
  </p:clrMapOvr>
  <p:extLst>
    <p:ext uri="{DCECCB84-F9BA-43D5-87BE-67443E8EF086}">
      <p15:sldGuideLst xmlns:p15="http://schemas.microsoft.com/office/powerpoint/2012/main">
        <p15:guide id="1" pos="93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ag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F13F1060-32C2-7149-BC95-5D3F86F517ED}"/>
              </a:ext>
            </a:extLst>
          </p:cNvPr>
          <p:cNvPicPr>
            <a:picLocks noChangeAspect="1"/>
          </p:cNvPicPr>
          <p:nvPr userDrawn="1"/>
        </p:nvPicPr>
        <p:blipFill>
          <a:blip r:embed="rId2"/>
          <a:stretch>
            <a:fillRect/>
          </a:stretch>
        </p:blipFill>
        <p:spPr>
          <a:xfrm>
            <a:off x="4175522" y="2758213"/>
            <a:ext cx="3840956" cy="304075"/>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userDrawn="1"/>
        </p:nvSpPr>
        <p:spPr>
          <a:xfrm>
            <a:off x="839788" y="3653480"/>
            <a:ext cx="10526712" cy="584775"/>
          </a:xfrm>
          <a:prstGeom prst="rect">
            <a:avLst/>
          </a:prstGeom>
          <a:noFill/>
        </p:spPr>
        <p:txBody>
          <a:bodyPr wrap="square" rtlCol="0">
            <a:spAutoFit/>
          </a:bodyPr>
          <a:lstStyle/>
          <a:p>
            <a:pPr algn="ctr"/>
            <a:r>
              <a:rPr lang="de-DE" sz="3200" b="1" cap="all" baseline="0" err="1">
                <a:solidFill>
                  <a:srgbClr val="004991"/>
                </a:solidFill>
              </a:rPr>
              <a:t>Thank</a:t>
            </a:r>
            <a:r>
              <a:rPr lang="de-DE" sz="3200" b="1" cap="all" baseline="0">
                <a:solidFill>
                  <a:srgbClr val="004991"/>
                </a:solidFill>
              </a:rPr>
              <a:t> </a:t>
            </a:r>
            <a:r>
              <a:rPr lang="de-DE" sz="3200" b="1" cap="all" baseline="0" err="1">
                <a:solidFill>
                  <a:srgbClr val="004991"/>
                </a:solidFill>
              </a:rPr>
              <a:t>you</a:t>
            </a:r>
            <a:r>
              <a:rPr lang="de-DE" sz="3200" b="1" cap="all" baseline="0">
                <a:solidFill>
                  <a:srgbClr val="004991"/>
                </a:solidFill>
              </a:rPr>
              <a:t>.</a:t>
            </a:r>
          </a:p>
        </p:txBody>
      </p:sp>
    </p:spTree>
    <p:extLst>
      <p:ext uri="{BB962C8B-B14F-4D97-AF65-F5344CB8AC3E}">
        <p14:creationId xmlns:p14="http://schemas.microsoft.com/office/powerpoint/2010/main" val="429077695"/>
      </p:ext>
    </p:extLst>
  </p:cSld>
  <p:clrMapOvr>
    <a:masterClrMapping/>
  </p:clrMapOvr>
  <p:extLst>
    <p:ext uri="{DCECCB84-F9BA-43D5-87BE-67443E8EF086}">
      <p15:sldGuideLst xmlns:p15="http://schemas.microsoft.com/office/powerpoint/2012/main">
        <p15:guide id="1" pos="93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seite mit Bildfläche groß">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3"/>
          <a:stretch>
            <a:fillRect/>
          </a:stretch>
        </p:blipFill>
        <p:spPr>
          <a:xfrm>
            <a:off x="1487488" y="5289769"/>
            <a:ext cx="1288557" cy="103278"/>
          </a:xfrm>
          <a:prstGeom prst="rect">
            <a:avLst/>
          </a:prstGeom>
        </p:spPr>
      </p:pic>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82788"/>
            <a:ext cx="46085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4608512" cy="1020118"/>
          </a:xfrm>
        </p:spPr>
        <p:txBody>
          <a:bodyPr/>
          <a:lstStyle>
            <a:lvl1pPr algn="l">
              <a:defRPr>
                <a:solidFill>
                  <a:schemeClr val="bg1"/>
                </a:solidFill>
              </a:defRPr>
            </a:lvl1pPr>
          </a:lstStyle>
          <a:p>
            <a:r>
              <a:rPr lang="de-DE"/>
              <a:t>Platzhalter</a:t>
            </a:r>
            <a:br>
              <a:rPr lang="de-DE"/>
            </a:br>
            <a:r>
              <a:rPr lang="de-DE"/>
              <a:t>Kapitelthema XY</a:t>
            </a:r>
          </a:p>
        </p:txBody>
      </p:sp>
    </p:spTree>
    <p:extLst>
      <p:ext uri="{BB962C8B-B14F-4D97-AF65-F5344CB8AC3E}">
        <p14:creationId xmlns:p14="http://schemas.microsoft.com/office/powerpoint/2010/main" val="3704976962"/>
      </p:ext>
    </p:extLst>
  </p:cSld>
  <p:clrMapOvr>
    <a:masterClrMapping/>
  </p:clrMapOvr>
  <p:extLst>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apitelseite Typografisch">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userDrawn="1"/>
        </p:nvSpPr>
        <p:spPr>
          <a:xfrm>
            <a:off x="0" y="0"/>
            <a:ext cx="12192000" cy="68580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F76BB9C0-DB21-0D4D-8C31-1BE9CE9CF7C9}"/>
              </a:ext>
            </a:extLst>
          </p:cNvPr>
          <p:cNvSpPr/>
          <p:nvPr userDrawn="1"/>
        </p:nvSpPr>
        <p:spPr>
          <a:xfrm>
            <a:off x="839788" y="800496"/>
            <a:ext cx="10526712" cy="526335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487488" y="1619442"/>
            <a:ext cx="2386361" cy="1594005"/>
          </a:xfrm>
        </p:spPr>
        <p:txBody>
          <a:bodyPr>
            <a:noAutofit/>
          </a:bodyPr>
          <a:lstStyle>
            <a:lvl1pPr marL="0" indent="0" algn="l">
              <a:lnSpc>
                <a:spcPct val="100000"/>
              </a:lnSpc>
              <a:buNone/>
              <a:defRPr sz="11000" b="1" cap="all" baseline="0">
                <a:solidFill>
                  <a:schemeClr val="bg1"/>
                </a:solidFill>
              </a:defRPr>
            </a:lvl1pPr>
          </a:lstStyle>
          <a:p>
            <a:pPr lvl="0"/>
            <a:r>
              <a:rPr lang="de-DE"/>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487488" y="4482788"/>
            <a:ext cx="4608512" cy="613317"/>
          </a:xfrm>
        </p:spPr>
        <p:txBody>
          <a:bodyPr>
            <a:noAutofit/>
          </a:bodyPr>
          <a:lstStyle>
            <a:lvl1pPr marL="0" indent="0" algn="l">
              <a:lnSpc>
                <a:spcPts val="1380"/>
              </a:lnSpc>
              <a:buNone/>
              <a:defRPr sz="1400">
                <a:solidFill>
                  <a:schemeClr val="bg1"/>
                </a:solidFill>
              </a:defRPr>
            </a:lvl1pPr>
          </a:lstStyle>
          <a:p>
            <a:r>
              <a:rPr lang="de-DE">
                <a:effectLst/>
                <a:latin typeface="Calibri" panose="020F0502020204030204" pitchFamily="34" charset="0"/>
              </a:rPr>
              <a:t>Hallo. Ich bin ein kleiner Blindtext. </a:t>
            </a:r>
          </a:p>
          <a:p>
            <a:r>
              <a:rPr lang="de-DE">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userDrawn="1"/>
        </p:nvPicPr>
        <p:blipFill>
          <a:blip r:embed="rId2"/>
          <a:stretch>
            <a:fillRect/>
          </a:stretch>
        </p:blipFill>
        <p:spPr>
          <a:xfrm>
            <a:off x="1487488" y="5289769"/>
            <a:ext cx="1288557" cy="103278"/>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487488" y="3328641"/>
            <a:ext cx="4608512" cy="1020118"/>
          </a:xfrm>
        </p:spPr>
        <p:txBody>
          <a:bodyPr/>
          <a:lstStyle>
            <a:lvl1pPr algn="l">
              <a:defRPr>
                <a:solidFill>
                  <a:schemeClr val="bg1"/>
                </a:solidFill>
              </a:defRPr>
            </a:lvl1pPr>
          </a:lstStyle>
          <a:p>
            <a:r>
              <a:rPr lang="de-DE"/>
              <a:t>Platzhalter</a:t>
            </a:r>
            <a:br>
              <a:rPr lang="de-DE"/>
            </a:br>
            <a:r>
              <a:rPr lang="de-DE"/>
              <a:t>Kapitelthema XY</a:t>
            </a:r>
          </a:p>
        </p:txBody>
      </p:sp>
    </p:spTree>
    <p:extLst>
      <p:ext uri="{BB962C8B-B14F-4D97-AF65-F5344CB8AC3E}">
        <p14:creationId xmlns:p14="http://schemas.microsoft.com/office/powerpoint/2010/main" val="2934884109"/>
      </p:ext>
    </p:extLst>
  </p:cSld>
  <p:clrMapOvr>
    <a:masterClrMapping/>
  </p:clrMapOvr>
  <p:extLst>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1-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a:t>Mastertitelformat bearbeiten</a:t>
            </a:r>
            <a:br>
              <a:rPr lang="de-DE"/>
            </a:br>
            <a:r>
              <a:rPr lang="de-DE"/>
              <a:t>Ich bin ein Platzhalter</a:t>
            </a:r>
          </a:p>
        </p:txBody>
      </p:sp>
      <p:sp>
        <p:nvSpPr>
          <p:cNvPr id="7" name="Textplatzhalter 6">
            <a:extLst>
              <a:ext uri="{FF2B5EF4-FFF2-40B4-BE49-F238E27FC236}">
                <a16:creationId xmlns:a16="http://schemas.microsoft.com/office/drawing/2014/main" id="{F5CB400F-45E7-874D-98FC-0D6C854161AC}"/>
              </a:ext>
            </a:extLst>
          </p:cNvPr>
          <p:cNvSpPr>
            <a:spLocks noGrp="1"/>
          </p:cNvSpPr>
          <p:nvPr>
            <p:ph type="body" sz="quarter" idx="11"/>
          </p:nvPr>
        </p:nvSpPr>
        <p:spPr>
          <a:xfrm>
            <a:off x="838800" y="2340552"/>
            <a:ext cx="10514999" cy="379543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4">
            <a:extLst>
              <a:ext uri="{FF2B5EF4-FFF2-40B4-BE49-F238E27FC236}">
                <a16:creationId xmlns:a16="http://schemas.microsoft.com/office/drawing/2014/main" id="{C7F2773F-E07B-4C42-B7B3-C32B09CD6A8D}"/>
              </a:ext>
            </a:extLst>
          </p:cNvPr>
          <p:cNvSpPr>
            <a:spLocks noGrp="1"/>
          </p:cNvSpPr>
          <p:nvPr>
            <p:ph type="sldNum" sz="quarter" idx="19"/>
          </p:nvPr>
        </p:nvSpPr>
        <p:spPr>
          <a:xfrm>
            <a:off x="10972800" y="6492875"/>
            <a:ext cx="381000" cy="252482"/>
          </a:xfrm>
        </p:spPr>
        <p:txBody>
          <a:bodyPr/>
          <a:lstStyle/>
          <a:p>
            <a:fld id="{AC9EADA5-491E-8449-B417-673047FD2CD0}" type="slidenum">
              <a:rPr lang="de-DE" smtClean="0"/>
              <a:pPr/>
              <a:t>‹#›</a:t>
            </a:fld>
            <a:endParaRPr lang="de-DE"/>
          </a:p>
        </p:txBody>
      </p:sp>
    </p:spTree>
    <p:extLst>
      <p:ext uri="{BB962C8B-B14F-4D97-AF65-F5344CB8AC3E}">
        <p14:creationId xmlns:p14="http://schemas.microsoft.com/office/powerpoint/2010/main" val="53352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a:t>Mastertitelformat bearbeiten</a:t>
            </a:r>
            <a:br>
              <a:rPr lang="de-DE"/>
            </a:br>
            <a:r>
              <a:rPr lang="de-DE"/>
              <a:t>Ich bin ein Platzhalter</a:t>
            </a:r>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838419" y="2340000"/>
            <a:ext cx="5041900" cy="3811588"/>
          </a:xfrm>
        </p:spPr>
        <p:txBody>
          <a:bodyPr/>
          <a:lstStyle>
            <a:lvl1pPr marL="285750" indent="-285750">
              <a:buClr>
                <a:srgbClr val="004991"/>
              </a:buClr>
              <a:buFont typeface="Zapf Dingbats"/>
              <a:buChar char="✚"/>
              <a:defRPr/>
            </a:lvl1pPr>
            <a:lvl2pPr marL="742950" indent="-285750">
              <a:buClr>
                <a:srgbClr val="004991"/>
              </a:buClr>
              <a:buFont typeface="Zapf Dingbats"/>
              <a:buChar char="✚"/>
              <a:defRPr/>
            </a:lvl2pPr>
            <a:lvl3pPr marL="1200150" indent="-285750">
              <a:buClr>
                <a:srgbClr val="004991"/>
              </a:buClr>
              <a:buFont typeface="Zapf Dingbats"/>
              <a:buChar char="✚"/>
              <a:defRPr/>
            </a:lvl3pPr>
            <a:lvl4pPr marL="1657350" indent="-285750">
              <a:buClr>
                <a:srgbClr val="004991"/>
              </a:buClr>
              <a:buFont typeface="Zapf Dingbats"/>
              <a:buChar char="✚"/>
              <a:defRPr/>
            </a:lvl4pPr>
            <a:lvl5pPr marL="2114550" indent="-285750">
              <a:buClr>
                <a:srgbClr val="004991"/>
              </a:buClr>
              <a:buFont typeface="Zapf Dingbats"/>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6311683" y="2340000"/>
            <a:ext cx="5041900" cy="3811588"/>
          </a:xfrm>
        </p:spPr>
        <p:txBody>
          <a:bodyPr/>
          <a:lstStyle>
            <a:lvl1pPr marL="285750" indent="-285750">
              <a:buFont typeface="Zapf Dingbats"/>
              <a:buChar char="✚"/>
              <a:defRPr/>
            </a:lvl1pPr>
            <a:lvl2pPr marL="742950" indent="-285750">
              <a:buFont typeface="Zapf Dingbats"/>
              <a:buChar char="✚"/>
              <a:defRPr/>
            </a:lvl2pPr>
            <a:lvl3pPr marL="1200150" indent="-285750">
              <a:buFont typeface="Zapf Dingbats"/>
              <a:buChar char="✚"/>
              <a:defRPr/>
            </a:lvl3pPr>
            <a:lvl4pPr marL="1657350" indent="-285750">
              <a:buFont typeface="Zapf Dingbats"/>
              <a:buChar char="✚"/>
              <a:defRPr/>
            </a:lvl4pPr>
            <a:lvl5pPr marL="2114550" indent="-285750">
              <a:buFont typeface="Zapf Dingbats"/>
              <a:buChar cha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62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6311683" y="2340000"/>
            <a:ext cx="5041900" cy="3811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387475" y="2214860"/>
            <a:ext cx="4492843" cy="2333985"/>
          </a:xfrm>
        </p:spPr>
        <p:txBody>
          <a:bodyPr vert="horz" anchor="t" anchorCtr="0"/>
          <a:lstStyle/>
          <a:p>
            <a:r>
              <a:rPr lang="de-DE"/>
              <a:t>Mastertitelformat bearbeiten</a:t>
            </a:r>
            <a:br>
              <a:rPr lang="de-DE"/>
            </a:br>
            <a:r>
              <a:rPr lang="de-DE"/>
              <a:t>Ich bin ein </a:t>
            </a:r>
            <a:r>
              <a:rPr lang="de-DE" err="1"/>
              <a:t>PlatzhalteR</a:t>
            </a:r>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Tree>
    <p:extLst>
      <p:ext uri="{BB962C8B-B14F-4D97-AF65-F5344CB8AC3E}">
        <p14:creationId xmlns:p14="http://schemas.microsoft.com/office/powerpoint/2010/main" val="336950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ld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2" name="Grafik 11">
            <a:extLst>
              <a:ext uri="{FF2B5EF4-FFF2-40B4-BE49-F238E27FC236}">
                <a16:creationId xmlns:a16="http://schemas.microsoft.com/office/drawing/2014/main" id="{5E5775DE-6E87-5D42-B468-72DD22087A28}"/>
              </a:ext>
            </a:extLst>
          </p:cNvPr>
          <p:cNvPicPr>
            <a:picLocks noChangeAspect="1"/>
          </p:cNvPicPr>
          <p:nvPr userDrawn="1"/>
        </p:nvPicPr>
        <p:blipFill>
          <a:blip r:embed="rId2"/>
          <a:stretch>
            <a:fillRect/>
          </a:stretch>
        </p:blipFill>
        <p:spPr>
          <a:xfrm>
            <a:off x="9405098" y="6572159"/>
            <a:ext cx="1288557" cy="103278"/>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fld id="{AC9EADA5-491E-8449-B417-673047FD2CD0}" type="slidenum">
              <a:rPr lang="de-DE" smtClean="0"/>
              <a:pPr/>
              <a:t>‹#›</a:t>
            </a:fld>
            <a:endParaRPr lang="de-DE"/>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387475" y="2214860"/>
            <a:ext cx="4492843" cy="2333985"/>
          </a:xfrm>
        </p:spPr>
        <p:txBody>
          <a:bodyPr vert="horz" anchor="t" anchorCtr="0"/>
          <a:lstStyle/>
          <a:p>
            <a:r>
              <a:rPr lang="de-DE"/>
              <a:t>Mastertitelformat bearbeiten</a:t>
            </a:r>
            <a:br>
              <a:rPr lang="de-DE"/>
            </a:br>
            <a:r>
              <a:rPr lang="de-DE"/>
              <a:t>Ich bin ein </a:t>
            </a:r>
            <a:r>
              <a:rPr lang="de-DE" err="1"/>
              <a:t>PlatzhalteR</a:t>
            </a:r>
            <a:endParaRPr lang="de-DE"/>
          </a:p>
        </p:txBody>
      </p:sp>
      <p:sp>
        <p:nvSpPr>
          <p:cNvPr id="14" name="Textfeld 13">
            <a:extLst>
              <a:ext uri="{FF2B5EF4-FFF2-40B4-BE49-F238E27FC236}">
                <a16:creationId xmlns:a16="http://schemas.microsoft.com/office/drawing/2014/main" id="{E4EF38B2-664D-F349-8266-15DA7022B2DB}"/>
              </a:ext>
            </a:extLst>
          </p:cNvPr>
          <p:cNvSpPr txBox="1"/>
          <p:nvPr userDrawn="1"/>
        </p:nvSpPr>
        <p:spPr>
          <a:xfrm>
            <a:off x="838200" y="1968739"/>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9" name="Bildplatzhalter 3">
            <a:extLst>
              <a:ext uri="{FF2B5EF4-FFF2-40B4-BE49-F238E27FC236}">
                <a16:creationId xmlns:a16="http://schemas.microsoft.com/office/drawing/2014/main" id="{F909049B-18A3-FB47-9211-FA96DD327666}"/>
              </a:ext>
            </a:extLst>
          </p:cNvPr>
          <p:cNvSpPr>
            <a:spLocks noGrp="1"/>
          </p:cNvSpPr>
          <p:nvPr>
            <p:ph type="pic" sz="quarter" idx="13"/>
          </p:nvPr>
        </p:nvSpPr>
        <p:spPr>
          <a:xfrm>
            <a:off x="6094936" y="0"/>
            <a:ext cx="6097064" cy="6446576"/>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endParaRPr lang="de-DE"/>
          </a:p>
        </p:txBody>
      </p:sp>
    </p:spTree>
    <p:extLst>
      <p:ext uri="{BB962C8B-B14F-4D97-AF65-F5344CB8AC3E}">
        <p14:creationId xmlns:p14="http://schemas.microsoft.com/office/powerpoint/2010/main" val="3216683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F6CD974-F6B3-CC41-9B18-65DD89917E91}"/>
              </a:ext>
            </a:extLst>
          </p:cNvPr>
          <p:cNvSpPr>
            <a:spLocks noGrp="1"/>
          </p:cNvSpPr>
          <p:nvPr>
            <p:ph type="title"/>
          </p:nvPr>
        </p:nvSpPr>
        <p:spPr>
          <a:xfrm>
            <a:off x="1387474" y="964800"/>
            <a:ext cx="9966325" cy="1016400"/>
          </a:xfrm>
          <a:prstGeom prst="rect">
            <a:avLst/>
          </a:prstGeom>
        </p:spPr>
        <p:txBody>
          <a:bodyPr vert="horz" lIns="0" tIns="0" rIns="0" bIns="0" rtlCol="0" anchor="t" anchorCtr="0">
            <a:normAutofit/>
          </a:bodyPr>
          <a:lstStyle/>
          <a:p>
            <a:r>
              <a:rPr lang="de-DE"/>
              <a:t>Mastertitelformat bearbeiten</a:t>
            </a:r>
            <a:br>
              <a:rPr lang="de-DE"/>
            </a:br>
            <a:r>
              <a:rPr lang="de-DE"/>
              <a:t>Ich bin ein Platzhalter</a:t>
            </a:r>
          </a:p>
        </p:txBody>
      </p:sp>
      <p:sp>
        <p:nvSpPr>
          <p:cNvPr id="3" name="Textplatzhalter 2">
            <a:extLst>
              <a:ext uri="{FF2B5EF4-FFF2-40B4-BE49-F238E27FC236}">
                <a16:creationId xmlns:a16="http://schemas.microsoft.com/office/drawing/2014/main" id="{17BF7488-08F5-0C41-AD90-4808497E4B4E}"/>
              </a:ext>
            </a:extLst>
          </p:cNvPr>
          <p:cNvSpPr>
            <a:spLocks noGrp="1"/>
          </p:cNvSpPr>
          <p:nvPr>
            <p:ph type="body" idx="1"/>
          </p:nvPr>
        </p:nvSpPr>
        <p:spPr>
          <a:xfrm>
            <a:off x="838800" y="2340000"/>
            <a:ext cx="10514999" cy="3795437"/>
          </a:xfrm>
          <a:prstGeom prst="rect">
            <a:avLst/>
          </a:prstGeom>
        </p:spPr>
        <p:txBody>
          <a:bodyPr vert="horz" lIns="0" tIns="0" rIns="0" bIns="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hteck 6">
            <a:extLst>
              <a:ext uri="{FF2B5EF4-FFF2-40B4-BE49-F238E27FC236}">
                <a16:creationId xmlns:a16="http://schemas.microsoft.com/office/drawing/2014/main" id="{3D3436A5-3DD9-4946-9EBF-A37CE236BAFA}"/>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0" name="Grafik 9">
            <a:extLst>
              <a:ext uri="{FF2B5EF4-FFF2-40B4-BE49-F238E27FC236}">
                <a16:creationId xmlns:a16="http://schemas.microsoft.com/office/drawing/2014/main" id="{D002651D-A0B0-A647-9BFE-7644624E2F0C}"/>
              </a:ext>
            </a:extLst>
          </p:cNvPr>
          <p:cNvPicPr>
            <a:picLocks noChangeAspect="1"/>
          </p:cNvPicPr>
          <p:nvPr userDrawn="1"/>
        </p:nvPicPr>
        <p:blipFill>
          <a:blip r:embed="rId19"/>
          <a:stretch>
            <a:fillRect/>
          </a:stretch>
        </p:blipFill>
        <p:spPr>
          <a:xfrm>
            <a:off x="9405098" y="6572159"/>
            <a:ext cx="1288557" cy="103278"/>
          </a:xfrm>
          <a:prstGeom prst="rect">
            <a:avLst/>
          </a:prstGeom>
        </p:spPr>
      </p:pic>
      <p:sp>
        <p:nvSpPr>
          <p:cNvPr id="11" name="Textfeld 10">
            <a:extLst>
              <a:ext uri="{FF2B5EF4-FFF2-40B4-BE49-F238E27FC236}">
                <a16:creationId xmlns:a16="http://schemas.microsoft.com/office/drawing/2014/main" id="{EA1D6BC4-1829-654E-9EB1-EF2308A4DFB1}"/>
              </a:ext>
            </a:extLst>
          </p:cNvPr>
          <p:cNvSpPr txBox="1"/>
          <p:nvPr userDrawn="1"/>
        </p:nvSpPr>
        <p:spPr>
          <a:xfrm>
            <a:off x="838200" y="718678"/>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6" name="Foliennummernplatzhalter 5">
            <a:extLst>
              <a:ext uri="{FF2B5EF4-FFF2-40B4-BE49-F238E27FC236}">
                <a16:creationId xmlns:a16="http://schemas.microsoft.com/office/drawing/2014/main" id="{22F59BB9-B4D2-774F-ACD2-FE9FDDF7EA5A}"/>
              </a:ext>
            </a:extLst>
          </p:cNvPr>
          <p:cNvSpPr>
            <a:spLocks noGrp="1"/>
          </p:cNvSpPr>
          <p:nvPr>
            <p:ph type="sldNum" sz="quarter" idx="4"/>
          </p:nvPr>
        </p:nvSpPr>
        <p:spPr>
          <a:xfrm>
            <a:off x="10972800" y="6492875"/>
            <a:ext cx="381000" cy="252482"/>
          </a:xfrm>
          <a:prstGeom prst="rect">
            <a:avLst/>
          </a:prstGeom>
        </p:spPr>
        <p:txBody>
          <a:bodyPr vert="horz" lIns="0" tIns="0" rIns="0" bIns="0" rtlCol="0" anchor="ctr"/>
          <a:lstStyle>
            <a:lvl1pPr algn="r">
              <a:defRPr sz="1200" b="1">
                <a:solidFill>
                  <a:schemeClr val="bg1"/>
                </a:solidFill>
              </a:defRPr>
            </a:lvl1pPr>
          </a:lstStyle>
          <a:p>
            <a:fld id="{AC9EADA5-491E-8449-B417-673047FD2CD0}" type="slidenum">
              <a:rPr lang="de-DE" smtClean="0"/>
              <a:pPr/>
              <a:t>‹#›</a:t>
            </a:fld>
            <a:endParaRPr lang="de-DE"/>
          </a:p>
        </p:txBody>
      </p:sp>
      <p:sp>
        <p:nvSpPr>
          <p:cNvPr id="4" name="Rechteck 3">
            <a:extLst>
              <a:ext uri="{FF2B5EF4-FFF2-40B4-BE49-F238E27FC236}">
                <a16:creationId xmlns:a16="http://schemas.microsoft.com/office/drawing/2014/main" id="{C40B6E80-01AA-1E48-971C-92404A3BC846}"/>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Tree>
    <p:extLst>
      <p:ext uri="{BB962C8B-B14F-4D97-AF65-F5344CB8AC3E}">
        <p14:creationId xmlns:p14="http://schemas.microsoft.com/office/powerpoint/2010/main" val="555390345"/>
      </p:ext>
    </p:extLst>
  </p:cSld>
  <p:clrMap bg1="lt1" tx1="dk1" bg2="lt2" tx2="dk2" accent1="accent1" accent2="accent2" accent3="accent3" accent4="accent4" accent5="accent5" accent6="accent6" hlink="hlink" folHlink="folHlink"/>
  <p:sldLayoutIdLst>
    <p:sldLayoutId id="2147483667" r:id="rId1"/>
    <p:sldLayoutId id="2147483673" r:id="rId2"/>
    <p:sldLayoutId id="2147483669" r:id="rId3"/>
    <p:sldLayoutId id="2147483671" r:id="rId4"/>
    <p:sldLayoutId id="2147483670" r:id="rId5"/>
    <p:sldLayoutId id="2147483650" r:id="rId6"/>
    <p:sldLayoutId id="2147483660" r:id="rId7"/>
    <p:sldLayoutId id="2147483661" r:id="rId8"/>
    <p:sldLayoutId id="2147483664" r:id="rId9"/>
    <p:sldLayoutId id="2147483662" r:id="rId10"/>
    <p:sldLayoutId id="2147483674" r:id="rId11"/>
    <p:sldLayoutId id="2147483665" r:id="rId12"/>
    <p:sldLayoutId id="2147483675" r:id="rId13"/>
    <p:sldLayoutId id="2147483666" r:id="rId14"/>
    <p:sldLayoutId id="2147483676" r:id="rId15"/>
    <p:sldLayoutId id="2147483672" r:id="rId16"/>
    <p:sldLayoutId id="2147483677" r:id="rId17"/>
  </p:sldLayoutIdLst>
  <p:hf hdr="0" ftr="0" dt="0"/>
  <p:txStyles>
    <p:titleStyle>
      <a:lvl1pPr algn="l" defTabSz="914400" rtl="0" eaLnBrk="1" latinLnBrk="0" hangingPunct="1">
        <a:lnSpc>
          <a:spcPct val="100000"/>
        </a:lnSpc>
        <a:spcBef>
          <a:spcPct val="0"/>
        </a:spcBef>
        <a:buNone/>
        <a:defRPr sz="3200" b="0" i="0" kern="1200" cap="all" baseline="0">
          <a:solidFill>
            <a:srgbClr val="004991"/>
          </a:solidFill>
          <a:latin typeface="+mj-lt"/>
          <a:ea typeface="+mj-ea"/>
          <a:cs typeface="Calibri" panose="020F0502020204030204" pitchFamily="34" charset="0"/>
        </a:defRPr>
      </a:lvl1pPr>
    </p:titleStyle>
    <p:body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29" userDrawn="1">
          <p15:clr>
            <a:srgbClr val="F26B43"/>
          </p15:clr>
        </p15:guide>
        <p15:guide id="4" pos="7160" userDrawn="1">
          <p15:clr>
            <a:srgbClr val="F26B43"/>
          </p15:clr>
        </p15:guide>
        <p15:guide id="5" orient="horz" pos="1473"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F6CD974-F6B3-CC41-9B18-65DD89917E91}"/>
              </a:ext>
            </a:extLst>
          </p:cNvPr>
          <p:cNvSpPr>
            <a:spLocks noGrp="1"/>
          </p:cNvSpPr>
          <p:nvPr>
            <p:ph type="title"/>
          </p:nvPr>
        </p:nvSpPr>
        <p:spPr>
          <a:xfrm>
            <a:off x="1387474" y="964800"/>
            <a:ext cx="9966325" cy="1016400"/>
          </a:xfrm>
          <a:prstGeom prst="rect">
            <a:avLst/>
          </a:prstGeom>
        </p:spPr>
        <p:txBody>
          <a:bodyPr vert="horz" lIns="0" tIns="0" rIns="0" bIns="0" rtlCol="0" anchor="t" anchorCtr="0">
            <a:normAutofit/>
          </a:bodyPr>
          <a:lstStyle/>
          <a:p>
            <a:r>
              <a:rPr lang="de-DE"/>
              <a:t>Mastertitelformat bearbeiten</a:t>
            </a:r>
            <a:br>
              <a:rPr lang="de-DE"/>
            </a:br>
            <a:r>
              <a:rPr lang="de-DE"/>
              <a:t>Ich bin ein Platzhalter</a:t>
            </a:r>
          </a:p>
        </p:txBody>
      </p:sp>
      <p:sp>
        <p:nvSpPr>
          <p:cNvPr id="3" name="Textplatzhalter 2">
            <a:extLst>
              <a:ext uri="{FF2B5EF4-FFF2-40B4-BE49-F238E27FC236}">
                <a16:creationId xmlns:a16="http://schemas.microsoft.com/office/drawing/2014/main" id="{17BF7488-08F5-0C41-AD90-4808497E4B4E}"/>
              </a:ext>
            </a:extLst>
          </p:cNvPr>
          <p:cNvSpPr>
            <a:spLocks noGrp="1"/>
          </p:cNvSpPr>
          <p:nvPr>
            <p:ph type="body" idx="1"/>
          </p:nvPr>
        </p:nvSpPr>
        <p:spPr>
          <a:xfrm>
            <a:off x="838800" y="2340000"/>
            <a:ext cx="10514999" cy="3795437"/>
          </a:xfrm>
          <a:prstGeom prst="rect">
            <a:avLst/>
          </a:prstGeom>
        </p:spPr>
        <p:txBody>
          <a:bodyPr vert="horz" lIns="0" tIns="0" rIns="0" bIns="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hteck 6">
            <a:extLst>
              <a:ext uri="{FF2B5EF4-FFF2-40B4-BE49-F238E27FC236}">
                <a16:creationId xmlns:a16="http://schemas.microsoft.com/office/drawing/2014/main" id="{3D3436A5-3DD9-4946-9EBF-A37CE236BAFA}"/>
              </a:ext>
            </a:extLst>
          </p:cNvPr>
          <p:cNvSpPr/>
          <p:nvPr userDrawn="1"/>
        </p:nvSpPr>
        <p:spPr>
          <a:xfrm>
            <a:off x="0" y="6318000"/>
            <a:ext cx="12192000" cy="540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a:p>
        </p:txBody>
      </p:sp>
      <p:pic>
        <p:nvPicPr>
          <p:cNvPr id="10" name="Grafik 9">
            <a:extLst>
              <a:ext uri="{FF2B5EF4-FFF2-40B4-BE49-F238E27FC236}">
                <a16:creationId xmlns:a16="http://schemas.microsoft.com/office/drawing/2014/main" id="{D002651D-A0B0-A647-9BFE-7644624E2F0C}"/>
              </a:ext>
            </a:extLst>
          </p:cNvPr>
          <p:cNvPicPr>
            <a:picLocks noChangeAspect="1"/>
          </p:cNvPicPr>
          <p:nvPr userDrawn="1"/>
        </p:nvPicPr>
        <p:blipFill>
          <a:blip r:embed="rId19"/>
          <a:stretch>
            <a:fillRect/>
          </a:stretch>
        </p:blipFill>
        <p:spPr>
          <a:xfrm>
            <a:off x="9405098" y="6572159"/>
            <a:ext cx="1288557" cy="103278"/>
          </a:xfrm>
          <a:prstGeom prst="rect">
            <a:avLst/>
          </a:prstGeom>
        </p:spPr>
      </p:pic>
      <p:sp>
        <p:nvSpPr>
          <p:cNvPr id="11" name="Textfeld 10">
            <a:extLst>
              <a:ext uri="{FF2B5EF4-FFF2-40B4-BE49-F238E27FC236}">
                <a16:creationId xmlns:a16="http://schemas.microsoft.com/office/drawing/2014/main" id="{EA1D6BC4-1829-654E-9EB1-EF2308A4DFB1}"/>
              </a:ext>
            </a:extLst>
          </p:cNvPr>
          <p:cNvSpPr txBox="1"/>
          <p:nvPr userDrawn="1"/>
        </p:nvSpPr>
        <p:spPr>
          <a:xfrm>
            <a:off x="838200" y="718678"/>
            <a:ext cx="712893" cy="707886"/>
          </a:xfrm>
          <a:prstGeom prst="rect">
            <a:avLst/>
          </a:prstGeom>
          <a:noFill/>
        </p:spPr>
        <p:txBody>
          <a:bodyPr wrap="square" lIns="0" tIns="0" rIns="0" bIns="0" rtlCol="0">
            <a:spAutoFit/>
          </a:bodyPr>
          <a:lstStyle/>
          <a:p>
            <a:r>
              <a:rPr lang="de-DE" sz="4600" b="1">
                <a:solidFill>
                  <a:srgbClr val="F7A723"/>
                </a:solidFill>
              </a:rPr>
              <a:t>//</a:t>
            </a:r>
          </a:p>
        </p:txBody>
      </p:sp>
      <p:sp>
        <p:nvSpPr>
          <p:cNvPr id="6" name="Foliennummernplatzhalter 5">
            <a:extLst>
              <a:ext uri="{FF2B5EF4-FFF2-40B4-BE49-F238E27FC236}">
                <a16:creationId xmlns:a16="http://schemas.microsoft.com/office/drawing/2014/main" id="{22F59BB9-B4D2-774F-ACD2-FE9FDDF7EA5A}"/>
              </a:ext>
            </a:extLst>
          </p:cNvPr>
          <p:cNvSpPr>
            <a:spLocks noGrp="1"/>
          </p:cNvSpPr>
          <p:nvPr>
            <p:ph type="sldNum" sz="quarter" idx="4"/>
          </p:nvPr>
        </p:nvSpPr>
        <p:spPr>
          <a:xfrm>
            <a:off x="10972800" y="6492875"/>
            <a:ext cx="381000" cy="252482"/>
          </a:xfrm>
          <a:prstGeom prst="rect">
            <a:avLst/>
          </a:prstGeom>
        </p:spPr>
        <p:txBody>
          <a:bodyPr vert="horz" lIns="0" tIns="0" rIns="0" bIns="0" rtlCol="0" anchor="ctr"/>
          <a:lstStyle>
            <a:lvl1pPr algn="r">
              <a:defRPr sz="1200" b="1">
                <a:solidFill>
                  <a:schemeClr val="bg1"/>
                </a:solidFill>
              </a:defRPr>
            </a:lvl1pPr>
          </a:lstStyle>
          <a:p>
            <a:fld id="{AC9EADA5-491E-8449-B417-673047FD2CD0}" type="slidenum">
              <a:rPr lang="de-DE" smtClean="0"/>
              <a:pPr/>
              <a:t>‹#›</a:t>
            </a:fld>
            <a:endParaRPr lang="de-DE"/>
          </a:p>
        </p:txBody>
      </p:sp>
      <p:sp>
        <p:nvSpPr>
          <p:cNvPr id="4" name="Rechteck 3">
            <a:extLst>
              <a:ext uri="{FF2B5EF4-FFF2-40B4-BE49-F238E27FC236}">
                <a16:creationId xmlns:a16="http://schemas.microsoft.com/office/drawing/2014/main" id="{C40B6E80-01AA-1E48-971C-92404A3BC846}"/>
              </a:ext>
            </a:extLst>
          </p:cNvPr>
          <p:cNvSpPr/>
          <p:nvPr userDrawn="1"/>
        </p:nvSpPr>
        <p:spPr>
          <a:xfrm>
            <a:off x="10845126" y="6468358"/>
            <a:ext cx="232436" cy="276999"/>
          </a:xfrm>
          <a:prstGeom prst="rect">
            <a:avLst/>
          </a:prstGeom>
        </p:spPr>
        <p:txBody>
          <a:bodyPr wrap="none" lIns="0" tIns="0" rIns="0" bIns="0">
            <a:spAutoFit/>
          </a:bodyPr>
          <a:lstStyle/>
          <a:p>
            <a:r>
              <a:rPr lang="de-DE">
                <a:solidFill>
                  <a:srgbClr val="F7A723"/>
                </a:solidFill>
              </a:rPr>
              <a:t>// </a:t>
            </a:r>
            <a:endParaRPr lang="de-DE"/>
          </a:p>
        </p:txBody>
      </p:sp>
    </p:spTree>
    <p:extLst>
      <p:ext uri="{BB962C8B-B14F-4D97-AF65-F5344CB8AC3E}">
        <p14:creationId xmlns:p14="http://schemas.microsoft.com/office/powerpoint/2010/main" val="242286863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hdr="0" ftr="0" dt="0"/>
  <p:txStyles>
    <p:titleStyle>
      <a:lvl1pPr algn="l" defTabSz="914400" rtl="0" eaLnBrk="1" latinLnBrk="0" hangingPunct="1">
        <a:lnSpc>
          <a:spcPct val="100000"/>
        </a:lnSpc>
        <a:spcBef>
          <a:spcPct val="0"/>
        </a:spcBef>
        <a:buNone/>
        <a:defRPr sz="3200" b="0" i="0" kern="1200" cap="all" baseline="0">
          <a:solidFill>
            <a:srgbClr val="004991"/>
          </a:solidFill>
          <a:latin typeface="+mj-lt"/>
          <a:ea typeface="+mj-ea"/>
          <a:cs typeface="Calibri" panose="020F0502020204030204" pitchFamily="34" charset="0"/>
        </a:defRPr>
      </a:lvl1pPr>
    </p:titleStyle>
    <p:body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29">
          <p15:clr>
            <a:srgbClr val="F26B43"/>
          </p15:clr>
        </p15:guide>
        <p15:guide id="4" pos="7160">
          <p15:clr>
            <a:srgbClr val="F26B43"/>
          </p15:clr>
        </p15:guide>
        <p15:guide id="5" orient="horz" pos="1473">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hangchung/clean-code-dotnet#other-clean-code-lists"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1A11D-7EB7-FBC7-5A79-4A60D14BEB8D}"/>
              </a:ext>
            </a:extLst>
          </p:cNvPr>
          <p:cNvSpPr>
            <a:spLocks noGrp="1"/>
          </p:cNvSpPr>
          <p:nvPr>
            <p:ph type="body" sz="quarter" idx="10"/>
          </p:nvPr>
        </p:nvSpPr>
        <p:spPr/>
        <p:txBody>
          <a:bodyPr/>
          <a:lstStyle/>
          <a:p>
            <a:r>
              <a:rPr lang="de-DE"/>
              <a:t>Clean code</a:t>
            </a:r>
          </a:p>
        </p:txBody>
      </p:sp>
      <p:sp>
        <p:nvSpPr>
          <p:cNvPr id="3" name="Textplatzhalter 2">
            <a:extLst>
              <a:ext uri="{FF2B5EF4-FFF2-40B4-BE49-F238E27FC236}">
                <a16:creationId xmlns:a16="http://schemas.microsoft.com/office/drawing/2014/main" id="{431498BF-47A1-9A65-18DB-FF3B53398D55}"/>
              </a:ext>
            </a:extLst>
          </p:cNvPr>
          <p:cNvSpPr>
            <a:spLocks noGrp="1"/>
          </p:cNvSpPr>
          <p:nvPr>
            <p:ph type="body" sz="quarter" idx="11"/>
          </p:nvPr>
        </p:nvSpPr>
        <p:spPr/>
        <p:txBody>
          <a:bodyPr/>
          <a:lstStyle/>
          <a:p>
            <a:r>
              <a:rPr lang="de-DE">
                <a:latin typeface="Calibri"/>
                <a:ea typeface="Calibri"/>
                <a:cs typeface="Calibri"/>
              </a:rPr>
              <a:t>Gy</a:t>
            </a:r>
            <a:r>
              <a:rPr lang="hu-HU">
                <a:latin typeface="Calibri"/>
                <a:ea typeface="Calibri"/>
                <a:cs typeface="Calibri"/>
              </a:rPr>
              <a:t>örgy</a:t>
            </a:r>
            <a:r>
              <a:rPr lang="de-DE">
                <a:latin typeface="Calibri"/>
                <a:ea typeface="Calibri"/>
                <a:cs typeface="Calibri"/>
              </a:rPr>
              <a:t> Aszalos,</a:t>
            </a:r>
            <a:r>
              <a:rPr lang="en-150">
                <a:latin typeface="Calibri"/>
                <a:ea typeface="Calibri"/>
                <a:cs typeface="Calibri"/>
              </a:rPr>
              <a:t> </a:t>
            </a:r>
            <a:r>
              <a:rPr lang="hu-HU">
                <a:latin typeface="Calibri"/>
                <a:ea typeface="Calibri"/>
                <a:cs typeface="Calibri"/>
              </a:rPr>
              <a:t>Krisztián </a:t>
            </a:r>
            <a:r>
              <a:rPr lang="en-US">
                <a:latin typeface="Calibri"/>
                <a:ea typeface="Calibri"/>
                <a:cs typeface="Calibri"/>
              </a:rPr>
              <a:t>N</a:t>
            </a:r>
            <a:r>
              <a:rPr lang="hu-HU">
                <a:latin typeface="Calibri"/>
                <a:ea typeface="Calibri"/>
                <a:cs typeface="Calibri"/>
              </a:rPr>
              <a:t>émeth</a:t>
            </a:r>
          </a:p>
        </p:txBody>
      </p:sp>
      <p:sp>
        <p:nvSpPr>
          <p:cNvPr id="4" name="Textplatzhalter 3">
            <a:extLst>
              <a:ext uri="{FF2B5EF4-FFF2-40B4-BE49-F238E27FC236}">
                <a16:creationId xmlns:a16="http://schemas.microsoft.com/office/drawing/2014/main" id="{A5FB576A-7FDC-4EDF-9745-461F54A5FA77}"/>
              </a:ext>
            </a:extLst>
          </p:cNvPr>
          <p:cNvSpPr>
            <a:spLocks noGrp="1"/>
          </p:cNvSpPr>
          <p:nvPr>
            <p:ph type="body" sz="quarter" idx="12"/>
          </p:nvPr>
        </p:nvSpPr>
        <p:spPr>
          <a:xfrm>
            <a:off x="7208033" y="5082954"/>
            <a:ext cx="3792063" cy="267629"/>
          </a:xfrm>
        </p:spPr>
        <p:txBody>
          <a:bodyPr/>
          <a:lstStyle/>
          <a:p>
            <a:r>
              <a:rPr lang="de-DE"/>
              <a:t>19.</a:t>
            </a:r>
            <a:r>
              <a:rPr lang="en-150"/>
              <a:t>0</a:t>
            </a:r>
            <a:r>
              <a:rPr lang="en-US"/>
              <a:t>6</a:t>
            </a:r>
            <a:r>
              <a:rPr lang="de-DE"/>
              <a:t>.202</a:t>
            </a:r>
            <a:r>
              <a:rPr lang="en-150"/>
              <a:t>3</a:t>
            </a:r>
            <a:endParaRPr lang="de-DE"/>
          </a:p>
          <a:p>
            <a:endParaRPr lang="de-DE"/>
          </a:p>
        </p:txBody>
      </p:sp>
    </p:spTree>
    <p:extLst>
      <p:ext uri="{BB962C8B-B14F-4D97-AF65-F5344CB8AC3E}">
        <p14:creationId xmlns:p14="http://schemas.microsoft.com/office/powerpoint/2010/main" val="3382617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36652F-FF50-495B-87EC-BA315699CD23}"/>
              </a:ext>
            </a:extLst>
          </p:cNvPr>
          <p:cNvSpPr>
            <a:spLocks noGrp="1"/>
          </p:cNvSpPr>
          <p:nvPr>
            <p:ph type="sldNum" sz="quarter" idx="19"/>
          </p:nvPr>
        </p:nvSpPr>
        <p:spPr/>
        <p:txBody>
          <a:bodyPr/>
          <a:lstStyle/>
          <a:p>
            <a:fld id="{AC9EADA5-491E-8449-B417-673047FD2CD0}" type="slidenum">
              <a:rPr lang="de-DE" smtClean="0"/>
              <a:pPr/>
              <a:t>10</a:t>
            </a:fld>
            <a:endParaRPr lang="de-DE"/>
          </a:p>
        </p:txBody>
      </p:sp>
      <p:pic>
        <p:nvPicPr>
          <p:cNvPr id="10244" name="Picture 4" descr="image">
            <a:extLst>
              <a:ext uri="{FF2B5EF4-FFF2-40B4-BE49-F238E27FC236}">
                <a16:creationId xmlns:a16="http://schemas.microsoft.com/office/drawing/2014/main" id="{EAF922B6-0A4D-499D-84AC-49F857CA3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1174750"/>
            <a:ext cx="6604000" cy="450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95510"/>
          </a:xfrm>
        </p:spPr>
        <p:txBody>
          <a:bodyPr/>
          <a:lstStyle/>
          <a:p>
            <a:r>
              <a:rPr lang="en-US" altLang="en-US"/>
              <a:t>Fu</a:t>
            </a:r>
            <a:r>
              <a:rPr lang="en-150" altLang="en-US"/>
              <a:t>n</a:t>
            </a:r>
            <a:r>
              <a:rPr lang="en-US" altLang="en-US"/>
              <a:t>c</a:t>
            </a:r>
            <a:r>
              <a:rPr lang="en-150" altLang="en-US"/>
              <a:t>t</a:t>
            </a:r>
            <a:r>
              <a:rPr lang="en-US" altLang="en-US"/>
              <a:t>i</a:t>
            </a:r>
            <a:r>
              <a:rPr lang="en-150" altLang="en-US"/>
              <a:t>o</a:t>
            </a:r>
            <a:r>
              <a:rPr lang="en-US" altLang="en-US"/>
              <a:t>n</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11</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979625"/>
            <a:ext cx="10515381" cy="3203550"/>
          </a:xfrm>
        </p:spPr>
        <p:txBody>
          <a:bodyPr>
            <a:normAutofit lnSpcReduction="10000"/>
          </a:bodyPr>
          <a:lstStyle/>
          <a:p>
            <a:r>
              <a:rPr lang="en-150" sz="1600"/>
              <a:t>W</a:t>
            </a:r>
            <a:r>
              <a:rPr lang="en-US" sz="1600"/>
              <a:t>h</a:t>
            </a:r>
            <a:r>
              <a:rPr lang="en-150" sz="1600"/>
              <a:t>a</a:t>
            </a:r>
            <a:r>
              <a:rPr lang="en-US" sz="1600"/>
              <a:t>t</a:t>
            </a:r>
            <a:r>
              <a:rPr lang="en-150" sz="1600"/>
              <a:t> </a:t>
            </a:r>
            <a:r>
              <a:rPr lang="en-US" sz="1600"/>
              <a:t>w</a:t>
            </a:r>
            <a:r>
              <a:rPr lang="en-150" sz="1600"/>
              <a:t>e </a:t>
            </a:r>
            <a:r>
              <a:rPr lang="en-US" sz="1600"/>
              <a:t>d</a:t>
            </a:r>
            <a:r>
              <a:rPr lang="en-150" sz="1600"/>
              <a:t>o</a:t>
            </a:r>
          </a:p>
          <a:p>
            <a:r>
              <a:rPr lang="en-US" sz="1600"/>
              <a:t>A function should do one thing</a:t>
            </a:r>
            <a:endParaRPr lang="en-150" sz="1600"/>
          </a:p>
          <a:p>
            <a:r>
              <a:rPr lang="en-US" sz="1600"/>
              <a:t>One thing </a:t>
            </a:r>
            <a:r>
              <a:rPr lang="en-150" sz="1600"/>
              <a:t>-</a:t>
            </a:r>
            <a:r>
              <a:rPr lang="en-US" sz="1600"/>
              <a:t> do it well and do it only</a:t>
            </a:r>
            <a:endParaRPr lang="en-150" sz="1600"/>
          </a:p>
          <a:p>
            <a:r>
              <a:rPr lang="en-150" sz="1600"/>
              <a:t>Size - </a:t>
            </a:r>
            <a:r>
              <a:rPr lang="en-US" sz="1600"/>
              <a:t>How big?</a:t>
            </a:r>
            <a:r>
              <a:rPr lang="en-150" sz="1600"/>
              <a:t> </a:t>
            </a:r>
            <a:r>
              <a:rPr lang="en-US" sz="1600"/>
              <a:t>20 - 30 lines?</a:t>
            </a:r>
            <a:endParaRPr lang="en-150" sz="1600"/>
          </a:p>
          <a:p>
            <a:pPr lvl="1"/>
            <a:r>
              <a:rPr lang="en-US" sz="1600"/>
              <a:t>4 lines, maybe 5,6 but 10 is too big</a:t>
            </a:r>
            <a:endParaRPr lang="en-150" sz="1600"/>
          </a:p>
          <a:p>
            <a:r>
              <a:rPr lang="en-US" sz="1600"/>
              <a:t>Coding time - long functions will eat a lot of time for team members, and even for you</a:t>
            </a:r>
          </a:p>
          <a:p>
            <a:r>
              <a:rPr lang="en-US" sz="1600"/>
              <a:t>Extract till you drop</a:t>
            </a:r>
            <a:endParaRPr lang="en-150" sz="1600"/>
          </a:p>
          <a:p>
            <a:r>
              <a:rPr lang="en-US" sz="1600"/>
              <a:t>Keep your room clean!</a:t>
            </a:r>
            <a:r>
              <a:rPr lang="en-150" sz="1600"/>
              <a:t> </a:t>
            </a:r>
            <a:r>
              <a:rPr lang="en-US" sz="1600"/>
              <a:t>It's hard to be in a team where you been surrounded by mess all the time.</a:t>
            </a:r>
          </a:p>
          <a:p>
            <a:r>
              <a:rPr lang="en-US" sz="1600"/>
              <a:t>Efficiency - readability first</a:t>
            </a:r>
          </a:p>
          <a:p>
            <a:r>
              <a:rPr lang="en-US" sz="1600"/>
              <a:t>Large functions - that's where your classes tend to hide!</a:t>
            </a:r>
            <a:endParaRPr lang="en-150" sz="1600"/>
          </a:p>
        </p:txBody>
      </p:sp>
    </p:spTree>
    <p:extLst>
      <p:ext uri="{BB962C8B-B14F-4D97-AF65-F5344CB8AC3E}">
        <p14:creationId xmlns:p14="http://schemas.microsoft.com/office/powerpoint/2010/main" val="429249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8D9C-A8E5-46E6-A035-B892FFA4E35B}"/>
              </a:ext>
            </a:extLst>
          </p:cNvPr>
          <p:cNvSpPr>
            <a:spLocks noGrp="1"/>
          </p:cNvSpPr>
          <p:nvPr>
            <p:ph type="title"/>
          </p:nvPr>
        </p:nvSpPr>
        <p:spPr>
          <a:xfrm>
            <a:off x="1387474" y="964800"/>
            <a:ext cx="9966325" cy="559948"/>
          </a:xfrm>
        </p:spPr>
        <p:txBody>
          <a:bodyPr/>
          <a:lstStyle/>
          <a:p>
            <a:r>
              <a:rPr lang="en-US" altLang="en-US"/>
              <a:t>Fu</a:t>
            </a:r>
            <a:r>
              <a:rPr lang="en-150" altLang="en-US"/>
              <a:t>n</a:t>
            </a:r>
            <a:r>
              <a:rPr lang="en-US" altLang="en-US"/>
              <a:t>c</a:t>
            </a:r>
            <a:r>
              <a:rPr lang="en-150" altLang="en-US"/>
              <a:t>t</a:t>
            </a:r>
            <a:r>
              <a:rPr lang="en-US" altLang="en-US" err="1"/>
              <a:t>i</a:t>
            </a:r>
            <a:r>
              <a:rPr lang="en-150" altLang="en-US"/>
              <a:t>o</a:t>
            </a:r>
            <a:r>
              <a:rPr lang="en-US" altLang="en-US"/>
              <a:t>n</a:t>
            </a:r>
            <a:r>
              <a:rPr lang="en-150" altLang="en-US"/>
              <a:t>s</a:t>
            </a:r>
            <a:endParaRPr lang="en-US"/>
          </a:p>
        </p:txBody>
      </p:sp>
      <p:sp>
        <p:nvSpPr>
          <p:cNvPr id="4" name="Slide Number Placeholder 3">
            <a:extLst>
              <a:ext uri="{FF2B5EF4-FFF2-40B4-BE49-F238E27FC236}">
                <a16:creationId xmlns:a16="http://schemas.microsoft.com/office/drawing/2014/main" id="{42FA9EA0-FC15-4514-8072-F00AB5B2E611}"/>
              </a:ext>
            </a:extLst>
          </p:cNvPr>
          <p:cNvSpPr>
            <a:spLocks noGrp="1"/>
          </p:cNvSpPr>
          <p:nvPr>
            <p:ph type="sldNum" sz="quarter" idx="19"/>
          </p:nvPr>
        </p:nvSpPr>
        <p:spPr/>
        <p:txBody>
          <a:bodyPr/>
          <a:lstStyle/>
          <a:p>
            <a:fld id="{AC9EADA5-491E-8449-B417-673047FD2CD0}" type="slidenum">
              <a:rPr lang="de-DE" smtClean="0"/>
              <a:pPr/>
              <a:t>12</a:t>
            </a:fld>
            <a:endParaRPr lang="de-DE"/>
          </a:p>
        </p:txBody>
      </p:sp>
      <p:sp>
        <p:nvSpPr>
          <p:cNvPr id="6" name="Rectangle 1">
            <a:extLst>
              <a:ext uri="{FF2B5EF4-FFF2-40B4-BE49-F238E27FC236}">
                <a16:creationId xmlns:a16="http://schemas.microsoft.com/office/drawing/2014/main" id="{5A41163E-B781-4FF2-AE66-DCB1AA73C224}"/>
              </a:ext>
            </a:extLst>
          </p:cNvPr>
          <p:cNvSpPr>
            <a:spLocks noChangeArrowheads="1"/>
          </p:cNvSpPr>
          <p:nvPr/>
        </p:nvSpPr>
        <p:spPr bwMode="auto">
          <a:xfrm>
            <a:off x="274474" y="2124677"/>
            <a:ext cx="5190747" cy="309315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getThem</a:t>
            </a:r>
            <a:r>
              <a:rPr kumimoji="0" lang="en-US" altLang="en-US" sz="1300" b="0" i="0" u="none" strike="noStrike" cap="none" normalizeH="0" baseline="0" dirty="0">
                <a:ln>
                  <a:noFill/>
                </a:ln>
                <a:solidFill>
                  <a:srgbClr val="DCDCDC"/>
                </a:solidFill>
                <a:effectLst/>
                <a:latin typeface="Cascadia Code" panose="020B0609020000020004" pitchFamily="49" charset="0"/>
              </a:rPr>
              <a:t>(List&lt;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err="1">
                <a:ln>
                  <a:noFill/>
                </a:ln>
                <a:solidFill>
                  <a:srgbClr val="9CDCFE"/>
                </a:solidFill>
                <a:effectLst/>
                <a:latin typeface="Cascadia Code" panose="020B0609020000020004" pitchFamily="49" charset="0"/>
              </a:rPr>
              <a:t>theList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a:ln>
                  <a:noFill/>
                </a:ln>
                <a:solidFill>
                  <a:srgbClr val="9CDCFE"/>
                </a:solidFill>
                <a:effectLst/>
                <a:latin typeface="Cascadia Code" panose="020B0609020000020004" pitchFamily="49" charset="0"/>
              </a:rPr>
              <a:t>list1</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theList</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Count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x</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theList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(x[</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4</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list1</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Add(x);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list1;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296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8D9C-A8E5-46E6-A035-B892FFA4E35B}"/>
              </a:ext>
            </a:extLst>
          </p:cNvPr>
          <p:cNvSpPr>
            <a:spLocks noGrp="1"/>
          </p:cNvSpPr>
          <p:nvPr>
            <p:ph type="title"/>
          </p:nvPr>
        </p:nvSpPr>
        <p:spPr>
          <a:xfrm>
            <a:off x="1387474" y="964800"/>
            <a:ext cx="9966325" cy="559948"/>
          </a:xfrm>
        </p:spPr>
        <p:txBody>
          <a:bodyPr/>
          <a:lstStyle/>
          <a:p>
            <a:r>
              <a:rPr lang="en-US" altLang="en-US"/>
              <a:t>Fu</a:t>
            </a:r>
            <a:r>
              <a:rPr lang="en-150" altLang="en-US"/>
              <a:t>n</a:t>
            </a:r>
            <a:r>
              <a:rPr lang="en-US" altLang="en-US"/>
              <a:t>c</a:t>
            </a:r>
            <a:r>
              <a:rPr lang="en-150" altLang="en-US"/>
              <a:t>t</a:t>
            </a:r>
            <a:r>
              <a:rPr lang="en-US" altLang="en-US" err="1"/>
              <a:t>i</a:t>
            </a:r>
            <a:r>
              <a:rPr lang="en-150" altLang="en-US"/>
              <a:t>o</a:t>
            </a:r>
            <a:r>
              <a:rPr lang="en-US" altLang="en-US"/>
              <a:t>n</a:t>
            </a:r>
            <a:r>
              <a:rPr lang="en-150" altLang="en-US"/>
              <a:t>s</a:t>
            </a:r>
            <a:endParaRPr lang="en-US"/>
          </a:p>
        </p:txBody>
      </p:sp>
      <p:sp>
        <p:nvSpPr>
          <p:cNvPr id="4" name="Slide Number Placeholder 3">
            <a:extLst>
              <a:ext uri="{FF2B5EF4-FFF2-40B4-BE49-F238E27FC236}">
                <a16:creationId xmlns:a16="http://schemas.microsoft.com/office/drawing/2014/main" id="{42FA9EA0-FC15-4514-8072-F00AB5B2E611}"/>
              </a:ext>
            </a:extLst>
          </p:cNvPr>
          <p:cNvSpPr>
            <a:spLocks noGrp="1"/>
          </p:cNvSpPr>
          <p:nvPr>
            <p:ph type="sldNum" sz="quarter" idx="19"/>
          </p:nvPr>
        </p:nvSpPr>
        <p:spPr/>
        <p:txBody>
          <a:bodyPr/>
          <a:lstStyle/>
          <a:p>
            <a:fld id="{AC9EADA5-491E-8449-B417-673047FD2CD0}" type="slidenum">
              <a:rPr lang="de-DE" smtClean="0"/>
              <a:pPr/>
              <a:t>13</a:t>
            </a:fld>
            <a:endParaRPr lang="de-DE"/>
          </a:p>
        </p:txBody>
      </p:sp>
      <p:sp>
        <p:nvSpPr>
          <p:cNvPr id="5" name="Rectangle 1">
            <a:extLst>
              <a:ext uri="{FF2B5EF4-FFF2-40B4-BE49-F238E27FC236}">
                <a16:creationId xmlns:a16="http://schemas.microsoft.com/office/drawing/2014/main" id="{E5CEDF98-25CB-469E-8324-46968D2AD590}"/>
              </a:ext>
            </a:extLst>
          </p:cNvPr>
          <p:cNvSpPr>
            <a:spLocks noChangeArrowheads="1"/>
          </p:cNvSpPr>
          <p:nvPr/>
        </p:nvSpPr>
        <p:spPr bwMode="auto">
          <a:xfrm>
            <a:off x="274474" y="2124677"/>
            <a:ext cx="5190747" cy="309315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getThem</a:t>
            </a:r>
            <a:r>
              <a:rPr kumimoji="0" lang="en-US" altLang="en-US" sz="1300" b="0" i="0" u="none" strike="noStrike" cap="none" normalizeH="0" baseline="0" dirty="0">
                <a:ln>
                  <a:noFill/>
                </a:ln>
                <a:solidFill>
                  <a:srgbClr val="DCDCDC"/>
                </a:solidFill>
                <a:effectLst/>
                <a:latin typeface="Cascadia Code" panose="020B0609020000020004" pitchFamily="49" charset="0"/>
              </a:rPr>
              <a:t>(List&lt;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err="1">
                <a:ln>
                  <a:noFill/>
                </a:ln>
                <a:solidFill>
                  <a:srgbClr val="9CDCFE"/>
                </a:solidFill>
                <a:effectLst/>
                <a:latin typeface="Cascadia Code" panose="020B0609020000020004" pitchFamily="49" charset="0"/>
              </a:rPr>
              <a:t>theList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 </a:t>
            </a:r>
            <a:r>
              <a:rPr kumimoji="0" lang="en-US" altLang="en-US" sz="1300" b="0" i="0" u="none" strike="noStrike" cap="none" normalizeH="0" baseline="0" dirty="0">
                <a:ln>
                  <a:noFill/>
                </a:ln>
                <a:solidFill>
                  <a:srgbClr val="9CDCFE"/>
                </a:solidFill>
                <a:effectLst/>
                <a:latin typeface="Cascadia Code" panose="020B0609020000020004" pitchFamily="49" charset="0"/>
              </a:rPr>
              <a:t>list1</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List&lt;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theList</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Count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x</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theList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(x[</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4</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list1</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Add(x);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list1;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940FF7A-1B58-4816-B24D-79EF34C47758}"/>
              </a:ext>
            </a:extLst>
          </p:cNvPr>
          <p:cNvSpPr>
            <a:spLocks noChangeArrowheads="1"/>
          </p:cNvSpPr>
          <p:nvPr/>
        </p:nvSpPr>
        <p:spPr bwMode="auto">
          <a:xfrm>
            <a:off x="6278045" y="2224705"/>
            <a:ext cx="5562741" cy="289310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List&lt;Cell&gt; </a:t>
            </a:r>
            <a:r>
              <a:rPr kumimoji="0" lang="en-US" altLang="en-US" sz="1300" b="0" i="0" u="none" strike="noStrike" cap="none" normalizeH="0" baseline="0" err="1">
                <a:ln>
                  <a:noFill/>
                </a:ln>
                <a:solidFill>
                  <a:srgbClr val="DCDCAA"/>
                </a:solidFill>
                <a:effectLst/>
                <a:latin typeface="Cascadia Code" panose="020B0609020000020004" pitchFamily="49" charset="0"/>
              </a:rPr>
              <a:t>getFlaggedCells</a:t>
            </a:r>
            <a:r>
              <a:rPr kumimoji="0" lang="en-US" altLang="en-US" sz="1300" b="0" i="0" u="none" strike="noStrike" cap="none" normalizeH="0" baseline="0">
                <a:ln>
                  <a:noFill/>
                </a:ln>
                <a:solidFill>
                  <a:srgbClr val="DCDCDC"/>
                </a:solidFill>
                <a:effectLst/>
                <a:latin typeface="Cascadia Code" panose="020B0609020000020004" pitchFamily="49" charset="0"/>
              </a:rPr>
              <a:t>(List&lt;Cell&gt; </a:t>
            </a:r>
            <a:r>
              <a:rPr kumimoji="0" lang="en-US" altLang="en-US" sz="1300" b="0" i="0" u="none" strike="noStrike" cap="none" normalizeH="0" baseline="0" err="1">
                <a:ln>
                  <a:noFill/>
                </a:ln>
                <a:solidFill>
                  <a:srgbClr val="9CDCFE"/>
                </a:solidFill>
                <a:effectLst/>
                <a:latin typeface="Cascadia Code" panose="020B0609020000020004" pitchFamily="49" charset="0"/>
              </a:rPr>
              <a:t>gameBoard</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a:solidFill>
                  <a:srgbClr val="DCDCDC"/>
                </a:solidFill>
                <a:latin typeface="Cascadia Code" panose="020B0609020000020004" pitchFamily="49" charset="0"/>
              </a:rPr>
              <a:t>    </a:t>
            </a:r>
            <a:r>
              <a:rPr kumimoji="0" lang="en-US" altLang="en-US" sz="1300" b="0" i="0" u="none" strike="noStrike" cap="none" normalizeH="0" baseline="0">
                <a:ln>
                  <a:noFill/>
                </a:ln>
                <a:solidFill>
                  <a:srgbClr val="DCDCDC"/>
                </a:solidFill>
                <a:effectLst/>
                <a:latin typeface="Cascadia Code" panose="020B0609020000020004" pitchFamily="49" charset="0"/>
              </a:rPr>
              <a:t>List&lt;Cell&gt; </a:t>
            </a:r>
            <a:r>
              <a:rPr kumimoji="0" lang="en-US" altLang="en-US" sz="1300" b="0" i="0" u="none" strike="noStrike" cap="none" normalizeH="0" baseline="0" err="1">
                <a:ln>
                  <a:noFill/>
                </a:ln>
                <a:solidFill>
                  <a:srgbClr val="9CDCFE"/>
                </a:solidFill>
                <a:effectLst/>
                <a:latin typeface="Cascadia Code" panose="020B0609020000020004" pitchFamily="49" charset="0"/>
              </a:rPr>
              <a:t>flaggedCells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new</a:t>
            </a:r>
            <a:r>
              <a:rPr kumimoji="0" lang="en-US" altLang="en-US" sz="1300" b="0" i="0" u="none" strike="noStrike" cap="none" normalizeH="0" baseline="0">
                <a:ln>
                  <a:noFill/>
                </a:ln>
                <a:solidFill>
                  <a:srgbClr val="DCDCDC"/>
                </a:solidFill>
                <a:effectLst/>
                <a:latin typeface="Cascadia Code" panose="020B0609020000020004" pitchFamily="49" charset="0"/>
              </a:rPr>
              <a:t> List&lt;Cell&gt;();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foreach</a:t>
            </a:r>
            <a:r>
              <a:rPr kumimoji="0" lang="en-US" altLang="en-US" sz="1300" b="0" i="0" u="none" strike="noStrike" cap="none" normalizeH="0" baseline="0">
                <a:ln>
                  <a:noFill/>
                </a:ln>
                <a:solidFill>
                  <a:srgbClr val="DCDCDC"/>
                </a:solidFill>
                <a:effectLst/>
                <a:latin typeface="Cascadia Code" panose="020B0609020000020004" pitchFamily="49" charset="0"/>
              </a:rPr>
              <a:t> (Cell </a:t>
            </a:r>
            <a:r>
              <a:rPr kumimoji="0" lang="en-US" altLang="en-US" sz="1300" b="0" i="0" u="none" strike="noStrike" cap="none" normalizeH="0" baseline="0" err="1">
                <a:ln>
                  <a:noFill/>
                </a:ln>
                <a:solidFill>
                  <a:srgbClr val="9CDCFE"/>
                </a:solidFill>
                <a:effectLst/>
                <a:latin typeface="Cascadia Code" panose="020B0609020000020004" pitchFamily="49" charset="0"/>
              </a:rPr>
              <a:t>cell</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in</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gameBoard</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if</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cell</a:t>
            </a:r>
            <a:r>
              <a:rPr kumimoji="0" lang="en-US" altLang="en-US" sz="1300" b="0" i="0" u="none" strike="noStrike" cap="none" normalizeH="0" baseline="0" err="1">
                <a:ln>
                  <a:noFill/>
                </a:ln>
                <a:solidFill>
                  <a:srgbClr val="B4B4B4"/>
                </a:solidFill>
                <a:effectLst/>
                <a:latin typeface="Cascadia Code" panose="020B0609020000020004" pitchFamily="49" charset="0"/>
              </a:rPr>
              <a:t>.</a:t>
            </a:r>
            <a:r>
              <a:rPr kumimoji="0" lang="en-US" altLang="en-US" sz="1300" b="0" i="0" u="none" strike="noStrike" cap="none" normalizeH="0" baseline="0" err="1">
                <a:ln>
                  <a:noFill/>
                </a:ln>
                <a:solidFill>
                  <a:srgbClr val="DCDCDC"/>
                </a:solidFill>
                <a:effectLst/>
                <a:latin typeface="Cascadia Code" panose="020B0609020000020004" pitchFamily="49" charset="0"/>
              </a:rPr>
              <a:t>IsFlagged</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flaggedCells</a:t>
            </a:r>
            <a:r>
              <a:rPr kumimoji="0" lang="en-US" altLang="en-US" sz="1300" b="0" i="0" u="none" strike="noStrike" cap="none" normalizeH="0" baseline="0" err="1">
                <a:ln>
                  <a:noFill/>
                </a:ln>
                <a:solidFill>
                  <a:srgbClr val="B4B4B4"/>
                </a:solidFill>
                <a:effectLst/>
                <a:latin typeface="Cascadia Code" panose="020B0609020000020004" pitchFamily="49" charset="0"/>
              </a:rPr>
              <a:t>.</a:t>
            </a:r>
            <a:r>
              <a:rPr kumimoji="0" lang="en-US" altLang="en-US" sz="1300" b="0" i="0" u="none" strike="noStrike" cap="none" normalizeH="0" baseline="0" err="1">
                <a:ln>
                  <a:noFill/>
                </a:ln>
                <a:solidFill>
                  <a:srgbClr val="DCDCDC"/>
                </a:solidFill>
                <a:effectLst/>
                <a:latin typeface="Cascadia Code" panose="020B0609020000020004" pitchFamily="49" charset="0"/>
              </a:rPr>
              <a:t>Add</a:t>
            </a:r>
            <a:r>
              <a:rPr kumimoji="0" lang="en-US" altLang="en-US" sz="1300" b="0" i="0" u="none" strike="noStrike" cap="none" normalizeH="0" baseline="0">
                <a:ln>
                  <a:noFill/>
                </a:ln>
                <a:solidFill>
                  <a:srgbClr val="DCDCDC"/>
                </a:solidFill>
                <a:effectLst/>
                <a:latin typeface="Cascadia Code" panose="020B0609020000020004" pitchFamily="49" charset="0"/>
              </a:rPr>
              <a:t>(cell);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return</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flaggedCells</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C353B45-EDE7-445A-B53B-981CD34139BF}"/>
              </a:ext>
            </a:extLst>
          </p:cNvPr>
          <p:cNvPicPr>
            <a:picLocks noChangeAspect="1"/>
          </p:cNvPicPr>
          <p:nvPr/>
        </p:nvPicPr>
        <p:blipFill>
          <a:blip r:embed="rId3"/>
          <a:stretch>
            <a:fillRect/>
          </a:stretch>
        </p:blipFill>
        <p:spPr>
          <a:xfrm>
            <a:off x="5647266" y="3331588"/>
            <a:ext cx="448734" cy="679333"/>
          </a:xfrm>
          <a:prstGeom prst="rect">
            <a:avLst/>
          </a:prstGeom>
        </p:spPr>
      </p:pic>
    </p:spTree>
    <p:extLst>
      <p:ext uri="{BB962C8B-B14F-4D97-AF65-F5344CB8AC3E}">
        <p14:creationId xmlns:p14="http://schemas.microsoft.com/office/powerpoint/2010/main" val="318373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09158"/>
          </a:xfrm>
        </p:spPr>
        <p:txBody>
          <a:bodyPr/>
          <a:lstStyle/>
          <a:p>
            <a:r>
              <a:rPr lang="en-US" altLang="en-US"/>
              <a:t>Fu</a:t>
            </a:r>
            <a:r>
              <a:rPr lang="en-150" altLang="en-US"/>
              <a:t>n</a:t>
            </a:r>
            <a:r>
              <a:rPr lang="en-US" altLang="en-US"/>
              <a:t>c</a:t>
            </a:r>
            <a:r>
              <a:rPr lang="en-150" altLang="en-US"/>
              <a:t>t</a:t>
            </a:r>
            <a:r>
              <a:rPr lang="en-US" altLang="en-US" err="1"/>
              <a:t>i</a:t>
            </a:r>
            <a:r>
              <a:rPr lang="en-150" altLang="en-US"/>
              <a:t>o</a:t>
            </a:r>
            <a:r>
              <a:rPr lang="en-US" altLang="en-US"/>
              <a:t>n</a:t>
            </a:r>
            <a:r>
              <a:rPr lang="en-150" altLang="en-US"/>
              <a:t> </a:t>
            </a:r>
            <a:r>
              <a:rPr lang="en-US" altLang="en-US"/>
              <a:t>s</a:t>
            </a:r>
            <a:r>
              <a:rPr lang="en-150" altLang="en-US"/>
              <a:t>t</a:t>
            </a:r>
            <a:r>
              <a:rPr lang="en-US" altLang="en-US"/>
              <a:t>r</a:t>
            </a:r>
            <a:r>
              <a:rPr lang="en-150" altLang="en-US"/>
              <a:t>u</a:t>
            </a:r>
            <a:r>
              <a:rPr lang="en-US" altLang="en-US"/>
              <a:t>c</a:t>
            </a:r>
            <a:r>
              <a:rPr lang="en-150" altLang="en-US"/>
              <a:t>t</a:t>
            </a:r>
            <a:r>
              <a:rPr lang="en-US" altLang="en-US"/>
              <a:t>u</a:t>
            </a:r>
            <a:r>
              <a:rPr lang="en-150" altLang="en-US"/>
              <a:t>r</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14</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46161" y="1897039"/>
            <a:ext cx="10317139" cy="3941773"/>
          </a:xfrm>
        </p:spPr>
        <p:txBody>
          <a:bodyPr>
            <a:normAutofit/>
          </a:bodyPr>
          <a:lstStyle/>
          <a:p>
            <a:r>
              <a:rPr lang="en-US" sz="1600"/>
              <a:t>Arguments - fewer is better, 3 </a:t>
            </a:r>
            <a:r>
              <a:rPr lang="en-US" sz="1600" err="1"/>
              <a:t>arg</a:t>
            </a:r>
            <a:r>
              <a:rPr lang="en-US" sz="1600"/>
              <a:t> max</a:t>
            </a:r>
            <a:endParaRPr lang="en-150" sz="1600"/>
          </a:p>
          <a:p>
            <a:r>
              <a:rPr lang="en-US" sz="1600"/>
              <a:t>Constructors same rule, prefer to use setter functions </a:t>
            </a:r>
            <a:endParaRPr lang="en-150" sz="1600"/>
          </a:p>
          <a:p>
            <a:r>
              <a:rPr lang="en-US" sz="1600"/>
              <a:t>No </a:t>
            </a:r>
            <a:r>
              <a:rPr lang="en-US" sz="1600" err="1"/>
              <a:t>boolean</a:t>
            </a:r>
            <a:r>
              <a:rPr lang="en-US" sz="1600"/>
              <a:t> to pass to a function</a:t>
            </a:r>
            <a:endParaRPr lang="en-150" sz="1600"/>
          </a:p>
          <a:p>
            <a:r>
              <a:rPr lang="en-US" sz="1600" err="1"/>
              <a:t>Innies</a:t>
            </a:r>
            <a:r>
              <a:rPr lang="en-US" sz="1600"/>
              <a:t> not outies</a:t>
            </a:r>
            <a:endParaRPr lang="en-150" sz="1600"/>
          </a:p>
          <a:p>
            <a:r>
              <a:rPr lang="en-US" sz="1600"/>
              <a:t>The null defense</a:t>
            </a:r>
            <a:endParaRPr lang="en-150" sz="1600"/>
          </a:p>
          <a:p>
            <a:r>
              <a:rPr lang="en-US" sz="1600"/>
              <a:t>The stepdown rule</a:t>
            </a:r>
            <a:endParaRPr lang="en-150" sz="1600"/>
          </a:p>
          <a:p>
            <a:r>
              <a:rPr lang="en-US" sz="1600"/>
              <a:t>Switches and cases</a:t>
            </a:r>
            <a:r>
              <a:rPr lang="en-150" sz="1600"/>
              <a:t> - </a:t>
            </a:r>
            <a:r>
              <a:rPr lang="en-US" sz="1600"/>
              <a:t>missed o</a:t>
            </a:r>
            <a:r>
              <a:rPr lang="en-150" sz="1600"/>
              <a:t>p</a:t>
            </a:r>
            <a:r>
              <a:rPr lang="en-US" sz="1600" err="1"/>
              <a:t>portunities</a:t>
            </a:r>
            <a:r>
              <a:rPr lang="en-US" sz="1600"/>
              <a:t> to use polymorphism</a:t>
            </a:r>
            <a:r>
              <a:rPr lang="en-150" sz="1600"/>
              <a:t> (</a:t>
            </a:r>
            <a:r>
              <a:rPr lang="en-US" sz="1600"/>
              <a:t>some says it's not object oriented</a:t>
            </a:r>
            <a:r>
              <a:rPr lang="en-150" sz="1600"/>
              <a:t>)</a:t>
            </a:r>
          </a:p>
        </p:txBody>
      </p:sp>
    </p:spTree>
    <p:extLst>
      <p:ext uri="{BB962C8B-B14F-4D97-AF65-F5344CB8AC3E}">
        <p14:creationId xmlns:p14="http://schemas.microsoft.com/office/powerpoint/2010/main" val="2354987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88575"/>
          </a:xfrm>
        </p:spPr>
        <p:txBody>
          <a:bodyPr/>
          <a:lstStyle/>
          <a:p>
            <a:r>
              <a:rPr lang="en-US" altLang="en-US"/>
              <a:t>Fu</a:t>
            </a:r>
            <a:r>
              <a:rPr lang="en-150" altLang="en-US"/>
              <a:t>n</a:t>
            </a:r>
            <a:r>
              <a:rPr lang="en-US" altLang="en-US"/>
              <a:t>c</a:t>
            </a:r>
            <a:r>
              <a:rPr lang="en-150" altLang="en-US"/>
              <a:t>t</a:t>
            </a:r>
            <a:r>
              <a:rPr lang="en-US" altLang="en-US" err="1"/>
              <a:t>i</a:t>
            </a:r>
            <a:r>
              <a:rPr lang="en-150" altLang="en-US"/>
              <a:t>o</a:t>
            </a:r>
            <a:r>
              <a:rPr lang="en-US" altLang="en-US"/>
              <a:t>n</a:t>
            </a:r>
            <a:r>
              <a:rPr lang="en-150" altLang="en-US"/>
              <a:t> </a:t>
            </a:r>
            <a:r>
              <a:rPr lang="en-US" altLang="en-US"/>
              <a:t>s</a:t>
            </a:r>
            <a:r>
              <a:rPr lang="en-150" altLang="en-US"/>
              <a:t>t</a:t>
            </a:r>
            <a:r>
              <a:rPr lang="en-US" altLang="en-US"/>
              <a:t>r</a:t>
            </a:r>
            <a:r>
              <a:rPr lang="en-150" altLang="en-US"/>
              <a:t>u</a:t>
            </a:r>
            <a:r>
              <a:rPr lang="en-US" altLang="en-US"/>
              <a:t>c</a:t>
            </a:r>
            <a:r>
              <a:rPr lang="en-150" altLang="en-US"/>
              <a:t>t</a:t>
            </a:r>
            <a:r>
              <a:rPr lang="en-US" altLang="en-US"/>
              <a:t>u</a:t>
            </a:r>
            <a:r>
              <a:rPr lang="en-150" altLang="en-US"/>
              <a:t>r</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15</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309" y="1924334"/>
            <a:ext cx="10515381" cy="3968866"/>
          </a:xfrm>
        </p:spPr>
        <p:txBody>
          <a:bodyPr vert="horz" lIns="0" tIns="0" rIns="0" bIns="0" rtlCol="0" anchor="t">
            <a:noAutofit/>
          </a:bodyPr>
          <a:lstStyle/>
          <a:p>
            <a:pPr marL="0" indent="0">
              <a:buNone/>
            </a:pPr>
            <a:r>
              <a:rPr lang="en-US" sz="1600" b="1">
                <a:latin typeface="Calibri"/>
                <a:ea typeface="Calibri"/>
                <a:cs typeface="Calibri"/>
              </a:rPr>
              <a:t>F</a:t>
            </a:r>
            <a:r>
              <a:rPr lang="en-150" sz="1600" b="1">
                <a:latin typeface="Calibri"/>
                <a:ea typeface="Calibri"/>
                <a:cs typeface="Calibri"/>
              </a:rPr>
              <a:t>u</a:t>
            </a:r>
            <a:r>
              <a:rPr lang="en-US" sz="1600" b="1">
                <a:latin typeface="Calibri"/>
                <a:ea typeface="Calibri"/>
                <a:cs typeface="Calibri"/>
              </a:rPr>
              <a:t>n</a:t>
            </a:r>
            <a:r>
              <a:rPr lang="en-150" sz="1600" b="1">
                <a:latin typeface="Calibri"/>
                <a:ea typeface="Calibri"/>
                <a:cs typeface="Calibri"/>
              </a:rPr>
              <a:t>c</a:t>
            </a:r>
            <a:r>
              <a:rPr lang="en-US" sz="1600" b="1">
                <a:latin typeface="Calibri"/>
                <a:ea typeface="Calibri"/>
                <a:cs typeface="Calibri"/>
              </a:rPr>
              <a:t>t</a:t>
            </a:r>
            <a:r>
              <a:rPr lang="en-150" sz="1600" b="1">
                <a:latin typeface="Calibri"/>
                <a:ea typeface="Calibri"/>
                <a:cs typeface="Calibri"/>
              </a:rPr>
              <a:t>i</a:t>
            </a:r>
            <a:r>
              <a:rPr lang="en-US" sz="1600" b="1">
                <a:latin typeface="Calibri"/>
                <a:ea typeface="Calibri"/>
                <a:cs typeface="Calibri"/>
              </a:rPr>
              <a:t>o</a:t>
            </a:r>
            <a:r>
              <a:rPr lang="en-150" sz="1600" b="1">
                <a:latin typeface="Calibri"/>
                <a:ea typeface="Calibri"/>
                <a:cs typeface="Calibri"/>
              </a:rPr>
              <a:t>n</a:t>
            </a:r>
            <a:r>
              <a:rPr lang="en-US" sz="1600" b="1">
                <a:latin typeface="Calibri"/>
                <a:ea typeface="Calibri"/>
                <a:cs typeface="Calibri"/>
              </a:rPr>
              <a:t>a</a:t>
            </a:r>
            <a:r>
              <a:rPr lang="en-150" sz="1600" b="1">
                <a:latin typeface="Calibri"/>
                <a:ea typeface="Calibri"/>
                <a:cs typeface="Calibri"/>
              </a:rPr>
              <a:t>l </a:t>
            </a:r>
            <a:r>
              <a:rPr lang="en-US" sz="1600" b="1">
                <a:latin typeface="Calibri"/>
                <a:ea typeface="Calibri"/>
                <a:cs typeface="Calibri"/>
              </a:rPr>
              <a:t>p</a:t>
            </a:r>
            <a:r>
              <a:rPr lang="en-150" sz="1600" b="1">
                <a:latin typeface="Calibri"/>
                <a:ea typeface="Calibri"/>
                <a:cs typeface="Calibri"/>
              </a:rPr>
              <a:t>r</a:t>
            </a:r>
            <a:r>
              <a:rPr lang="en-US" sz="1600" b="1">
                <a:latin typeface="Calibri"/>
                <a:ea typeface="Calibri"/>
                <a:cs typeface="Calibri"/>
              </a:rPr>
              <a:t>o</a:t>
            </a:r>
            <a:r>
              <a:rPr lang="en-150" sz="1600" b="1">
                <a:latin typeface="Calibri"/>
                <a:ea typeface="Calibri"/>
                <a:cs typeface="Calibri"/>
              </a:rPr>
              <a:t>g</a:t>
            </a:r>
            <a:r>
              <a:rPr lang="en-US" sz="1600" b="1">
                <a:latin typeface="Calibri"/>
                <a:ea typeface="Calibri"/>
                <a:cs typeface="Calibri"/>
              </a:rPr>
              <a:t>r</a:t>
            </a:r>
            <a:r>
              <a:rPr lang="en-150" sz="1600" b="1">
                <a:latin typeface="Calibri"/>
                <a:ea typeface="Calibri"/>
                <a:cs typeface="Calibri"/>
              </a:rPr>
              <a:t>a</a:t>
            </a:r>
            <a:r>
              <a:rPr lang="en-US" sz="1600" b="1">
                <a:latin typeface="Calibri"/>
                <a:ea typeface="Calibri"/>
                <a:cs typeface="Calibri"/>
              </a:rPr>
              <a:t>m</a:t>
            </a:r>
            <a:r>
              <a:rPr lang="en-150" sz="1600" b="1">
                <a:latin typeface="Calibri"/>
                <a:ea typeface="Calibri"/>
                <a:cs typeface="Calibri"/>
              </a:rPr>
              <a:t>m</a:t>
            </a:r>
            <a:r>
              <a:rPr lang="en-US" sz="1600" b="1">
                <a:latin typeface="Calibri"/>
                <a:ea typeface="Calibri"/>
                <a:cs typeface="Calibri"/>
              </a:rPr>
              <a:t>i</a:t>
            </a:r>
            <a:r>
              <a:rPr lang="en-150" sz="1600" b="1">
                <a:latin typeface="Calibri"/>
                <a:ea typeface="Calibri"/>
                <a:cs typeface="Calibri"/>
              </a:rPr>
              <a:t>n</a:t>
            </a:r>
            <a:r>
              <a:rPr lang="en-US" sz="1600" b="1">
                <a:latin typeface="Calibri"/>
                <a:ea typeface="Calibri"/>
                <a:cs typeface="Calibri"/>
              </a:rPr>
              <a:t>g</a:t>
            </a:r>
            <a:endParaRPr lang="en-150" sz="1600" b="1">
              <a:latin typeface="Calibri"/>
              <a:ea typeface="Calibri"/>
              <a:cs typeface="Calibri"/>
            </a:endParaRPr>
          </a:p>
          <a:p>
            <a:r>
              <a:rPr lang="en-US" sz="1600"/>
              <a:t>No assignment statement, no side effects</a:t>
            </a:r>
            <a:endParaRPr lang="en-150" sz="1600"/>
          </a:p>
          <a:p>
            <a:pPr marL="0" indent="0">
              <a:buNone/>
            </a:pPr>
            <a:r>
              <a:rPr lang="en-US" sz="1600">
                <a:latin typeface="Calibri"/>
                <a:ea typeface="Calibri"/>
                <a:cs typeface="Calibri"/>
              </a:rPr>
              <a:t>S</a:t>
            </a:r>
            <a:r>
              <a:rPr lang="en-150" sz="1600">
                <a:latin typeface="Calibri"/>
                <a:ea typeface="Calibri"/>
                <a:cs typeface="Calibri"/>
              </a:rPr>
              <a:t>i</a:t>
            </a:r>
            <a:r>
              <a:rPr lang="en-US" sz="1600">
                <a:latin typeface="Calibri"/>
                <a:ea typeface="Calibri"/>
                <a:cs typeface="Calibri"/>
              </a:rPr>
              <a:t>d</a:t>
            </a:r>
            <a:r>
              <a:rPr lang="en-150" sz="1600">
                <a:latin typeface="Calibri"/>
                <a:ea typeface="Calibri"/>
                <a:cs typeface="Calibri"/>
              </a:rPr>
              <a:t>e </a:t>
            </a:r>
            <a:r>
              <a:rPr lang="en-US" sz="1600">
                <a:latin typeface="Calibri"/>
                <a:ea typeface="Calibri"/>
                <a:cs typeface="Calibri"/>
              </a:rPr>
              <a:t>e</a:t>
            </a:r>
            <a:r>
              <a:rPr lang="en-150" sz="1600">
                <a:latin typeface="Calibri"/>
                <a:ea typeface="Calibri"/>
                <a:cs typeface="Calibri"/>
              </a:rPr>
              <a:t>f</a:t>
            </a:r>
            <a:r>
              <a:rPr lang="en-US" sz="1600">
                <a:latin typeface="Calibri"/>
                <a:ea typeface="Calibri"/>
                <a:cs typeface="Calibri"/>
              </a:rPr>
              <a:t>f</a:t>
            </a:r>
            <a:r>
              <a:rPr lang="en-150" sz="1600">
                <a:latin typeface="Calibri"/>
                <a:ea typeface="Calibri"/>
                <a:cs typeface="Calibri"/>
              </a:rPr>
              <a:t>e</a:t>
            </a:r>
            <a:r>
              <a:rPr lang="en-US" sz="1600">
                <a:latin typeface="Calibri"/>
                <a:ea typeface="Calibri"/>
                <a:cs typeface="Calibri"/>
              </a:rPr>
              <a:t>c</a:t>
            </a:r>
            <a:r>
              <a:rPr lang="en-150" sz="1600">
                <a:latin typeface="Calibri"/>
                <a:ea typeface="Calibri"/>
                <a:cs typeface="Calibri"/>
              </a:rPr>
              <a:t>t</a:t>
            </a:r>
            <a:r>
              <a:rPr lang="en-US" sz="1600">
                <a:latin typeface="Calibri"/>
                <a:ea typeface="Calibri"/>
                <a:cs typeface="Calibri"/>
              </a:rPr>
              <a:t>s</a:t>
            </a:r>
            <a:r>
              <a:rPr lang="en-150" sz="1600">
                <a:latin typeface="Calibri"/>
                <a:ea typeface="Calibri"/>
                <a:cs typeface="Calibri"/>
              </a:rPr>
              <a:t> - </a:t>
            </a:r>
            <a:r>
              <a:rPr lang="en-US" sz="1600">
                <a:latin typeface="Calibri"/>
                <a:ea typeface="Calibri"/>
                <a:cs typeface="Calibri"/>
              </a:rPr>
              <a:t>a function modifies an element that lives outside of function</a:t>
            </a:r>
            <a:endParaRPr lang="en-150" sz="1600">
              <a:latin typeface="Calibri"/>
              <a:ea typeface="Calibri"/>
              <a:cs typeface="Calibri"/>
            </a:endParaRPr>
          </a:p>
          <a:p>
            <a:r>
              <a:rPr lang="en-US" sz="1600"/>
              <a:t>Temporal coupling</a:t>
            </a:r>
            <a:endParaRPr lang="en-150" sz="1600"/>
          </a:p>
          <a:p>
            <a:r>
              <a:rPr lang="en-US" sz="1600">
                <a:latin typeface="Calibri"/>
                <a:ea typeface="Calibri"/>
                <a:cs typeface="Calibri"/>
              </a:rPr>
              <a:t>Command query separation</a:t>
            </a:r>
            <a:endParaRPr lang="en-150" sz="1600">
              <a:latin typeface="Calibri"/>
              <a:ea typeface="Calibri"/>
              <a:cs typeface="Calibri"/>
            </a:endParaRPr>
          </a:p>
          <a:p>
            <a:r>
              <a:rPr lang="en-US" sz="1600"/>
              <a:t>Tell don't ask</a:t>
            </a:r>
            <a:endParaRPr lang="en-150" sz="1600"/>
          </a:p>
          <a:p>
            <a:pPr marL="0" indent="0">
              <a:buNone/>
            </a:pPr>
            <a:r>
              <a:rPr lang="en-US" sz="1600" b="1">
                <a:latin typeface="Calibri"/>
                <a:ea typeface="Calibri"/>
                <a:cs typeface="Calibri"/>
              </a:rPr>
              <a:t>S</a:t>
            </a:r>
            <a:r>
              <a:rPr lang="en-150" sz="1600" b="1">
                <a:latin typeface="Calibri"/>
                <a:ea typeface="Calibri"/>
                <a:cs typeface="Calibri"/>
              </a:rPr>
              <a:t>t</a:t>
            </a:r>
            <a:r>
              <a:rPr lang="en-US" sz="1600" b="1">
                <a:latin typeface="Calibri"/>
                <a:ea typeface="Calibri"/>
                <a:cs typeface="Calibri"/>
              </a:rPr>
              <a:t>r</a:t>
            </a:r>
            <a:r>
              <a:rPr lang="en-150" sz="1600" b="1">
                <a:latin typeface="Calibri"/>
                <a:ea typeface="Calibri"/>
                <a:cs typeface="Calibri"/>
              </a:rPr>
              <a:t>u</a:t>
            </a:r>
            <a:r>
              <a:rPr lang="en-US" sz="1600" b="1">
                <a:latin typeface="Calibri"/>
                <a:ea typeface="Calibri"/>
                <a:cs typeface="Calibri"/>
              </a:rPr>
              <a:t>c</a:t>
            </a:r>
            <a:r>
              <a:rPr lang="en-150" sz="1600" b="1">
                <a:latin typeface="Calibri"/>
                <a:ea typeface="Calibri"/>
                <a:cs typeface="Calibri"/>
              </a:rPr>
              <a:t>t</a:t>
            </a:r>
            <a:r>
              <a:rPr lang="en-US" sz="1600" b="1">
                <a:latin typeface="Calibri"/>
                <a:ea typeface="Calibri"/>
                <a:cs typeface="Calibri"/>
              </a:rPr>
              <a:t>u</a:t>
            </a:r>
            <a:r>
              <a:rPr lang="en-150" sz="1600" b="1">
                <a:latin typeface="Calibri"/>
                <a:ea typeface="Calibri"/>
                <a:cs typeface="Calibri"/>
              </a:rPr>
              <a:t>r</a:t>
            </a:r>
            <a:r>
              <a:rPr lang="en-US" sz="1600" b="1">
                <a:latin typeface="Calibri"/>
                <a:ea typeface="Calibri"/>
                <a:cs typeface="Calibri"/>
              </a:rPr>
              <a:t>e</a:t>
            </a:r>
            <a:r>
              <a:rPr lang="en-150" sz="1600" b="1">
                <a:latin typeface="Calibri"/>
                <a:ea typeface="Calibri"/>
                <a:cs typeface="Calibri"/>
              </a:rPr>
              <a:t>d </a:t>
            </a:r>
            <a:r>
              <a:rPr lang="en-US" sz="1600" b="1">
                <a:latin typeface="Calibri"/>
                <a:ea typeface="Calibri"/>
                <a:cs typeface="Calibri"/>
              </a:rPr>
              <a:t>p</a:t>
            </a:r>
            <a:r>
              <a:rPr lang="en-150" sz="1600" b="1">
                <a:latin typeface="Calibri"/>
                <a:ea typeface="Calibri"/>
                <a:cs typeface="Calibri"/>
              </a:rPr>
              <a:t>r</a:t>
            </a:r>
            <a:r>
              <a:rPr lang="en-US" sz="1600" b="1">
                <a:latin typeface="Calibri"/>
                <a:ea typeface="Calibri"/>
                <a:cs typeface="Calibri"/>
              </a:rPr>
              <a:t>o</a:t>
            </a:r>
            <a:r>
              <a:rPr lang="en-150" sz="1600" b="1">
                <a:latin typeface="Calibri"/>
                <a:ea typeface="Calibri"/>
                <a:cs typeface="Calibri"/>
              </a:rPr>
              <a:t>g</a:t>
            </a:r>
            <a:r>
              <a:rPr lang="en-US" sz="1600" b="1">
                <a:latin typeface="Calibri"/>
                <a:ea typeface="Calibri"/>
                <a:cs typeface="Calibri"/>
              </a:rPr>
              <a:t>r</a:t>
            </a:r>
            <a:r>
              <a:rPr lang="en-150" sz="1600" b="1">
                <a:latin typeface="Calibri"/>
                <a:ea typeface="Calibri"/>
                <a:cs typeface="Calibri"/>
              </a:rPr>
              <a:t>a</a:t>
            </a:r>
            <a:r>
              <a:rPr lang="en-US" sz="1600" b="1">
                <a:latin typeface="Calibri"/>
                <a:ea typeface="Calibri"/>
                <a:cs typeface="Calibri"/>
              </a:rPr>
              <a:t>m</a:t>
            </a:r>
            <a:r>
              <a:rPr lang="en-150" sz="1600" b="1">
                <a:latin typeface="Calibri"/>
                <a:ea typeface="Calibri"/>
                <a:cs typeface="Calibri"/>
              </a:rPr>
              <a:t>m</a:t>
            </a:r>
            <a:r>
              <a:rPr lang="en-US" sz="1600" b="1">
                <a:latin typeface="Calibri"/>
                <a:ea typeface="Calibri"/>
                <a:cs typeface="Calibri"/>
              </a:rPr>
              <a:t>i</a:t>
            </a:r>
            <a:r>
              <a:rPr lang="en-150" sz="1600" b="1">
                <a:latin typeface="Calibri"/>
                <a:ea typeface="Calibri"/>
                <a:cs typeface="Calibri"/>
              </a:rPr>
              <a:t>n</a:t>
            </a:r>
            <a:r>
              <a:rPr lang="en-US" sz="1600" b="1">
                <a:latin typeface="Calibri"/>
                <a:ea typeface="Calibri"/>
                <a:cs typeface="Calibri"/>
              </a:rPr>
              <a:t>g</a:t>
            </a:r>
            <a:endParaRPr lang="en-150" sz="1600" b="1">
              <a:latin typeface="Calibri"/>
              <a:ea typeface="Calibri"/>
              <a:cs typeface="Calibri"/>
            </a:endParaRPr>
          </a:p>
          <a:p>
            <a:r>
              <a:rPr lang="en-US" sz="1600"/>
              <a:t>Algorithms:</a:t>
            </a:r>
          </a:p>
          <a:p>
            <a:pPr lvl="1"/>
            <a:r>
              <a:rPr lang="en-US" sz="1600" b="0">
                <a:solidFill>
                  <a:schemeClr val="tx1"/>
                </a:solidFill>
              </a:rPr>
              <a:t>sequence</a:t>
            </a:r>
          </a:p>
          <a:p>
            <a:pPr lvl="1"/>
            <a:r>
              <a:rPr lang="en-US" sz="1600" b="0">
                <a:solidFill>
                  <a:schemeClr val="tx1"/>
                </a:solidFill>
              </a:rPr>
              <a:t>selection</a:t>
            </a:r>
          </a:p>
          <a:p>
            <a:pPr lvl="1"/>
            <a:r>
              <a:rPr lang="en-US" sz="1600" b="0">
                <a:solidFill>
                  <a:schemeClr val="tx1"/>
                </a:solidFill>
              </a:rPr>
              <a:t>iteration</a:t>
            </a:r>
            <a:endParaRPr lang="en-US" sz="1600"/>
          </a:p>
          <a:p>
            <a:r>
              <a:rPr lang="en-150" sz="1600"/>
              <a:t>O</a:t>
            </a:r>
            <a:r>
              <a:rPr lang="en-US" sz="1600"/>
              <a:t>ne entry, one exit</a:t>
            </a:r>
            <a:endParaRPr lang="en-150" sz="1600"/>
          </a:p>
          <a:p>
            <a:pPr>
              <a:buFont typeface="Arial" panose="020B0604020202020204" pitchFamily="34" charset="0"/>
              <a:buChar char="•"/>
            </a:pPr>
            <a:endParaRPr lang="en-150"/>
          </a:p>
        </p:txBody>
      </p:sp>
    </p:spTree>
    <p:extLst>
      <p:ext uri="{BB962C8B-B14F-4D97-AF65-F5344CB8AC3E}">
        <p14:creationId xmlns:p14="http://schemas.microsoft.com/office/powerpoint/2010/main" val="84630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09158"/>
          </a:xfrm>
        </p:spPr>
        <p:txBody>
          <a:bodyPr/>
          <a:lstStyle/>
          <a:p>
            <a:r>
              <a:rPr lang="en-US" altLang="en-US"/>
              <a:t>Fu</a:t>
            </a:r>
            <a:r>
              <a:rPr lang="en-150" altLang="en-US"/>
              <a:t>n</a:t>
            </a:r>
            <a:r>
              <a:rPr lang="en-US" altLang="en-US"/>
              <a:t>c</a:t>
            </a:r>
            <a:r>
              <a:rPr lang="en-150" altLang="en-US"/>
              <a:t>t</a:t>
            </a:r>
            <a:r>
              <a:rPr lang="en-US" altLang="en-US" err="1"/>
              <a:t>i</a:t>
            </a:r>
            <a:r>
              <a:rPr lang="en-150" altLang="en-US"/>
              <a:t>o</a:t>
            </a:r>
            <a:r>
              <a:rPr lang="en-US" altLang="en-US"/>
              <a:t>n</a:t>
            </a:r>
            <a:r>
              <a:rPr lang="en-150" altLang="en-US"/>
              <a:t> </a:t>
            </a:r>
            <a:r>
              <a:rPr lang="en-US" altLang="en-US"/>
              <a:t>s</a:t>
            </a:r>
            <a:r>
              <a:rPr lang="en-150" altLang="en-US"/>
              <a:t>t</a:t>
            </a:r>
            <a:r>
              <a:rPr lang="en-US" altLang="en-US"/>
              <a:t>r</a:t>
            </a:r>
            <a:r>
              <a:rPr lang="en-150" altLang="en-US"/>
              <a:t>u</a:t>
            </a:r>
            <a:r>
              <a:rPr lang="en-US" altLang="en-US"/>
              <a:t>c</a:t>
            </a:r>
            <a:r>
              <a:rPr lang="en-150" altLang="en-US"/>
              <a:t>t</a:t>
            </a:r>
            <a:r>
              <a:rPr lang="en-US" altLang="en-US"/>
              <a:t>u</a:t>
            </a:r>
            <a:r>
              <a:rPr lang="en-150" altLang="en-US"/>
              <a:t>r</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16</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883391"/>
            <a:ext cx="10515381" cy="2666971"/>
          </a:xfrm>
        </p:spPr>
        <p:txBody>
          <a:bodyPr vert="horz" lIns="0" tIns="0" rIns="0" bIns="0" rtlCol="0" anchor="t">
            <a:noAutofit/>
          </a:bodyPr>
          <a:lstStyle/>
          <a:p>
            <a:pPr marL="0" indent="0">
              <a:buNone/>
            </a:pPr>
            <a:r>
              <a:rPr lang="en-US" sz="1600" b="1"/>
              <a:t>Error handling</a:t>
            </a:r>
            <a:endParaRPr lang="en-150" sz="1600" b="1"/>
          </a:p>
          <a:p>
            <a:r>
              <a:rPr lang="en-US" sz="1600"/>
              <a:t>put error handling first, to not obscure code </a:t>
            </a:r>
          </a:p>
          <a:p>
            <a:r>
              <a:rPr lang="en-US" sz="1600"/>
              <a:t>create own derived exceptions</a:t>
            </a:r>
            <a:r>
              <a:rPr lang="en-150" sz="1600"/>
              <a:t> </a:t>
            </a:r>
            <a:endParaRPr lang="en-US" sz="1600"/>
          </a:p>
          <a:p>
            <a:r>
              <a:rPr lang="en-US" sz="1600">
                <a:latin typeface="Calibri"/>
                <a:cs typeface="Calibri"/>
              </a:rPr>
              <a:t>exception message, not needed, name well the exception class</a:t>
            </a:r>
          </a:p>
          <a:p>
            <a:r>
              <a:rPr lang="en-US" sz="1600"/>
              <a:t>null is a value not an exception, a find should return null, not an exception, neither -1 because that is an integer.</a:t>
            </a:r>
            <a:endParaRPr lang="en-150" sz="1600"/>
          </a:p>
        </p:txBody>
      </p:sp>
    </p:spTree>
    <p:extLst>
      <p:ext uri="{BB962C8B-B14F-4D97-AF65-F5344CB8AC3E}">
        <p14:creationId xmlns:p14="http://schemas.microsoft.com/office/powerpoint/2010/main" val="70083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17</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897039"/>
            <a:ext cx="10515381" cy="2653323"/>
          </a:xfrm>
        </p:spPr>
        <p:txBody>
          <a:bodyPr>
            <a:noAutofit/>
          </a:bodyPr>
          <a:lstStyle/>
          <a:p>
            <a:pPr marL="0" indent="0">
              <a:buNone/>
            </a:pPr>
            <a:r>
              <a:rPr lang="en-US" sz="1600" b="1"/>
              <a:t>C</a:t>
            </a:r>
            <a:r>
              <a:rPr lang="en-150" sz="1600" b="1"/>
              <a:t>o</a:t>
            </a:r>
            <a:r>
              <a:rPr lang="en-US" sz="1600" b="1"/>
              <a:t>m</a:t>
            </a:r>
            <a:r>
              <a:rPr lang="en-150" sz="1600" b="1"/>
              <a:t>m</a:t>
            </a:r>
            <a:r>
              <a:rPr lang="en-US" sz="1600" b="1"/>
              <a:t>e</a:t>
            </a:r>
            <a:r>
              <a:rPr lang="en-150" sz="1600" b="1"/>
              <a:t>n</a:t>
            </a:r>
            <a:r>
              <a:rPr lang="en-US" sz="1600" b="1"/>
              <a:t>t</a:t>
            </a:r>
            <a:r>
              <a:rPr lang="en-150" sz="1600" b="1"/>
              <a:t>s</a:t>
            </a:r>
          </a:p>
          <a:p>
            <a:r>
              <a:rPr lang="en-US" sz="1600"/>
              <a:t>comments should be rare</a:t>
            </a:r>
          </a:p>
          <a:p>
            <a:r>
              <a:rPr lang="en-US" sz="1600"/>
              <a:t>too much, we will ignore them</a:t>
            </a:r>
          </a:p>
          <a:p>
            <a:r>
              <a:rPr lang="en-US" sz="1600"/>
              <a:t>only for special cases</a:t>
            </a:r>
            <a:endParaRPr lang="en-150" sz="1600"/>
          </a:p>
          <a:p>
            <a:r>
              <a:rPr lang="en-US" sz="1600"/>
              <a:t>comments are failure, express yourself by code (naming correctly)</a:t>
            </a:r>
            <a:endParaRPr lang="en-150" sz="1600"/>
          </a:p>
          <a:p>
            <a:r>
              <a:rPr lang="en-US" sz="1600"/>
              <a:t>comments are lies, they rot</a:t>
            </a:r>
            <a:endParaRPr lang="en-150" sz="1600"/>
          </a:p>
        </p:txBody>
      </p:sp>
    </p:spTree>
    <p:extLst>
      <p:ext uri="{BB962C8B-B14F-4D97-AF65-F5344CB8AC3E}">
        <p14:creationId xmlns:p14="http://schemas.microsoft.com/office/powerpoint/2010/main" val="3628280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18</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20" y="1968618"/>
            <a:ext cx="4695606" cy="2242725"/>
          </a:xfrm>
        </p:spPr>
        <p:txBody>
          <a:bodyPr>
            <a:noAutofit/>
          </a:bodyPr>
          <a:lstStyle/>
          <a:p>
            <a:pPr marL="0" indent="0">
              <a:buNone/>
            </a:pPr>
            <a:r>
              <a:rPr lang="en-150" sz="1600" b="1"/>
              <a:t>G</a:t>
            </a:r>
            <a:r>
              <a:rPr lang="en-US" sz="1600" b="1"/>
              <a:t>o</a:t>
            </a:r>
            <a:r>
              <a:rPr lang="en-150" sz="1600" b="1"/>
              <a:t>o</a:t>
            </a:r>
            <a:r>
              <a:rPr lang="en-US" sz="1600" b="1"/>
              <a:t>d</a:t>
            </a:r>
            <a:r>
              <a:rPr lang="en-150" sz="1600" b="1"/>
              <a:t> co</a:t>
            </a:r>
            <a:r>
              <a:rPr lang="en-US" sz="1600" b="1"/>
              <a:t>m</a:t>
            </a:r>
            <a:r>
              <a:rPr lang="en-150" sz="1600" b="1"/>
              <a:t>m</a:t>
            </a:r>
            <a:r>
              <a:rPr lang="en-US" sz="1600" b="1"/>
              <a:t>e</a:t>
            </a:r>
            <a:r>
              <a:rPr lang="en-150" sz="1600" b="1"/>
              <a:t>n</a:t>
            </a:r>
            <a:r>
              <a:rPr lang="en-US" sz="1600" b="1"/>
              <a:t>t</a:t>
            </a:r>
            <a:r>
              <a:rPr lang="en-150" sz="1600" b="1"/>
              <a:t>s</a:t>
            </a:r>
          </a:p>
          <a:p>
            <a:r>
              <a:rPr lang="en-US" sz="1600"/>
              <a:t>copyright</a:t>
            </a:r>
          </a:p>
          <a:p>
            <a:r>
              <a:rPr lang="en-US" sz="1600"/>
              <a:t>informative comments (explains horrible regular expression)</a:t>
            </a:r>
          </a:p>
          <a:p>
            <a:r>
              <a:rPr lang="en-US" sz="1600"/>
              <a:t>clarification and explanation of intents</a:t>
            </a:r>
          </a:p>
          <a:p>
            <a:r>
              <a:rPr lang="en-US" sz="1600"/>
              <a:t>warning of consequences</a:t>
            </a:r>
          </a:p>
          <a:p>
            <a:r>
              <a:rPr lang="en-US" sz="1600"/>
              <a:t>TODO comments</a:t>
            </a:r>
          </a:p>
          <a:p>
            <a:r>
              <a:rPr lang="en-US" sz="1600"/>
              <a:t>public API documentation</a:t>
            </a:r>
            <a:endParaRPr lang="en-150" sz="1600"/>
          </a:p>
        </p:txBody>
      </p:sp>
      <p:sp>
        <p:nvSpPr>
          <p:cNvPr id="7" name="Textplatzhalter 5">
            <a:extLst>
              <a:ext uri="{FF2B5EF4-FFF2-40B4-BE49-F238E27FC236}">
                <a16:creationId xmlns:a16="http://schemas.microsoft.com/office/drawing/2014/main" id="{52487F53-7214-4853-95AF-575006E765AC}"/>
              </a:ext>
            </a:extLst>
          </p:cNvPr>
          <p:cNvSpPr txBox="1">
            <a:spLocks/>
          </p:cNvSpPr>
          <p:nvPr/>
        </p:nvSpPr>
        <p:spPr>
          <a:xfrm>
            <a:off x="6277194" y="1972058"/>
            <a:ext cx="4695606" cy="3502613"/>
          </a:xfrm>
          <a:prstGeom prst="rect">
            <a:avLst/>
          </a:prstGeom>
        </p:spPr>
        <p:txBody>
          <a:bodyPr vert="horz" lIns="0" tIns="0" rIns="0" bIns="0" rtlCol="0">
            <a:noAutofit/>
          </a:bodyPr>
          <a:lstStyle>
            <a:lvl1pPr marL="285750" indent="-285750" algn="l" defTabSz="914400" rtl="0" eaLnBrk="1" latinLnBrk="0" hangingPunct="1">
              <a:lnSpc>
                <a:spcPct val="90000"/>
              </a:lnSpc>
              <a:spcBef>
                <a:spcPts val="10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rgbClr val="00499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rgbClr val="00499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Zapf Dingbats"/>
              <a:buNone/>
            </a:pPr>
            <a:r>
              <a:rPr lang="en-US" sz="1600" b="1"/>
              <a:t>B</a:t>
            </a:r>
            <a:r>
              <a:rPr lang="en-150" sz="1600" b="1"/>
              <a:t>a</a:t>
            </a:r>
            <a:r>
              <a:rPr lang="en-US" sz="1600" b="1"/>
              <a:t>d</a:t>
            </a:r>
            <a:r>
              <a:rPr lang="en-150" sz="1600" b="1"/>
              <a:t> co</a:t>
            </a:r>
            <a:r>
              <a:rPr lang="en-US" sz="1600" b="1"/>
              <a:t>m</a:t>
            </a:r>
            <a:r>
              <a:rPr lang="en-150" sz="1600" b="1"/>
              <a:t>m</a:t>
            </a:r>
            <a:r>
              <a:rPr lang="en-US" sz="1600" b="1"/>
              <a:t>e</a:t>
            </a:r>
            <a:r>
              <a:rPr lang="en-150" sz="1600" b="1"/>
              <a:t>n</a:t>
            </a:r>
            <a:r>
              <a:rPr lang="en-US" sz="1600" b="1"/>
              <a:t>t</a:t>
            </a:r>
            <a:r>
              <a:rPr lang="en-150" sz="1600" b="1"/>
              <a:t>s</a:t>
            </a:r>
          </a:p>
          <a:p>
            <a:r>
              <a:rPr lang="en-US" sz="1600"/>
              <a:t>mumbling</a:t>
            </a:r>
          </a:p>
          <a:p>
            <a:r>
              <a:rPr lang="en-US" sz="1600"/>
              <a:t>redundant explanation,</a:t>
            </a:r>
            <a:r>
              <a:rPr lang="en-150" sz="1600"/>
              <a:t> </a:t>
            </a:r>
            <a:r>
              <a:rPr lang="en-US" sz="1600"/>
              <a:t>DRY </a:t>
            </a:r>
            <a:r>
              <a:rPr lang="en-150" sz="1600"/>
              <a:t>(</a:t>
            </a:r>
            <a:r>
              <a:rPr lang="en-US" sz="1600"/>
              <a:t>don't repeat yourself</a:t>
            </a:r>
            <a:r>
              <a:rPr lang="en-150" sz="1600"/>
              <a:t>)</a:t>
            </a:r>
            <a:endParaRPr lang="en-US" sz="1600"/>
          </a:p>
          <a:p>
            <a:r>
              <a:rPr lang="en-US" sz="1600"/>
              <a:t>mandatory redundancy (stupidity)</a:t>
            </a:r>
          </a:p>
          <a:p>
            <a:r>
              <a:rPr lang="en-150" sz="1600"/>
              <a:t>j</a:t>
            </a:r>
            <a:r>
              <a:rPr lang="en-US" sz="1600" err="1"/>
              <a:t>ournal</a:t>
            </a:r>
            <a:r>
              <a:rPr lang="en-US" sz="1600"/>
              <a:t> comments</a:t>
            </a:r>
          </a:p>
          <a:p>
            <a:r>
              <a:rPr lang="en-US" sz="1600"/>
              <a:t>big banner comments</a:t>
            </a:r>
          </a:p>
          <a:p>
            <a:r>
              <a:rPr lang="en-US" sz="1600"/>
              <a:t>closing brace comments</a:t>
            </a:r>
          </a:p>
          <a:p>
            <a:r>
              <a:rPr lang="en-US" sz="1600"/>
              <a:t>attribution comments</a:t>
            </a:r>
          </a:p>
          <a:p>
            <a:r>
              <a:rPr lang="en-US" sz="1600"/>
              <a:t>HTML in comments</a:t>
            </a:r>
          </a:p>
          <a:p>
            <a:r>
              <a:rPr lang="en-US" sz="1600"/>
              <a:t>non-local information</a:t>
            </a:r>
          </a:p>
          <a:p>
            <a:r>
              <a:rPr lang="en-US" sz="1600"/>
              <a:t>commented out code, delete it when you see it</a:t>
            </a:r>
            <a:endParaRPr lang="en-150" sz="1600"/>
          </a:p>
        </p:txBody>
      </p:sp>
    </p:spTree>
    <p:extLst>
      <p:ext uri="{BB962C8B-B14F-4D97-AF65-F5344CB8AC3E}">
        <p14:creationId xmlns:p14="http://schemas.microsoft.com/office/powerpoint/2010/main" val="37395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09CF6-A7B6-4A1F-B628-8E0935B2484C}"/>
              </a:ext>
            </a:extLst>
          </p:cNvPr>
          <p:cNvSpPr>
            <a:spLocks noGrp="1"/>
          </p:cNvSpPr>
          <p:nvPr>
            <p:ph type="sldNum" sz="quarter" idx="19"/>
          </p:nvPr>
        </p:nvSpPr>
        <p:spPr/>
        <p:txBody>
          <a:bodyPr/>
          <a:lstStyle/>
          <a:p>
            <a:fld id="{AC9EADA5-491E-8449-B417-673047FD2CD0}" type="slidenum">
              <a:rPr lang="de-DE" smtClean="0"/>
              <a:pPr/>
              <a:t>19</a:t>
            </a:fld>
            <a:endParaRPr lang="de-DE"/>
          </a:p>
        </p:txBody>
      </p:sp>
      <p:sp>
        <p:nvSpPr>
          <p:cNvPr id="11" name="Titel 4">
            <a:extLst>
              <a:ext uri="{FF2B5EF4-FFF2-40B4-BE49-F238E27FC236}">
                <a16:creationId xmlns:a16="http://schemas.microsoft.com/office/drawing/2014/main" id="{D2D4ECB7-AD5D-4058-ACA9-ECD288210CD5}"/>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6" name="Rectangle 1">
            <a:extLst>
              <a:ext uri="{FF2B5EF4-FFF2-40B4-BE49-F238E27FC236}">
                <a16:creationId xmlns:a16="http://schemas.microsoft.com/office/drawing/2014/main" id="{F3F69D14-CC9B-4953-9081-C4786380A895}"/>
              </a:ext>
            </a:extLst>
          </p:cNvPr>
          <p:cNvSpPr>
            <a:spLocks noChangeArrowheads="1"/>
          </p:cNvSpPr>
          <p:nvPr/>
        </p:nvSpPr>
        <p:spPr bwMode="auto">
          <a:xfrm>
            <a:off x="768311" y="1799366"/>
            <a:ext cx="4878259" cy="4293483"/>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GetHash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string</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data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The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hash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Length of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data</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Loop through every character in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Get character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character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data[</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Make the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&lt;&lt;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Convert to 32-bit integer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&amp;=</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5074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5B19DCC7-B88F-42BF-915C-27B3967CD04D}"/>
              </a:ext>
            </a:extLst>
          </p:cNvPr>
          <p:cNvSpPr>
            <a:spLocks noGrp="1"/>
          </p:cNvSpPr>
          <p:nvPr>
            <p:ph type="body" sz="quarter" idx="13"/>
          </p:nvPr>
        </p:nvSpPr>
        <p:spPr/>
        <p:txBody>
          <a:bodyPr/>
          <a:lstStyle/>
          <a:p>
            <a:r>
              <a:rPr lang="de-DE" altLang="en-US"/>
              <a:t>Cle</a:t>
            </a:r>
            <a:r>
              <a:rPr lang="en-150" altLang="en-US"/>
              <a:t>a</a:t>
            </a:r>
            <a:r>
              <a:rPr lang="en-US" altLang="en-US"/>
              <a:t>n</a:t>
            </a:r>
            <a:r>
              <a:rPr lang="en-150" altLang="en-US"/>
              <a:t> </a:t>
            </a:r>
            <a:r>
              <a:rPr lang="en-US" altLang="en-US"/>
              <a:t>c</a:t>
            </a:r>
            <a:r>
              <a:rPr lang="en-150" altLang="en-US"/>
              <a:t>o</a:t>
            </a:r>
            <a:r>
              <a:rPr lang="en-US" altLang="en-US"/>
              <a:t>d</a:t>
            </a:r>
            <a:r>
              <a:rPr lang="en-150" altLang="en-US"/>
              <a:t>e</a:t>
            </a:r>
            <a:endParaRPr lang="de-DE" altLang="en-US"/>
          </a:p>
          <a:p>
            <a:endParaRPr lang="de-DE"/>
          </a:p>
        </p:txBody>
      </p:sp>
      <p:sp>
        <p:nvSpPr>
          <p:cNvPr id="3" name="Textplatzhalter 2">
            <a:extLst>
              <a:ext uri="{FF2B5EF4-FFF2-40B4-BE49-F238E27FC236}">
                <a16:creationId xmlns:a16="http://schemas.microsoft.com/office/drawing/2014/main" id="{9BD7BF5A-A874-45AB-AA4B-E2F1DD0AAAB3}"/>
              </a:ext>
            </a:extLst>
          </p:cNvPr>
          <p:cNvSpPr>
            <a:spLocks noGrp="1"/>
          </p:cNvSpPr>
          <p:nvPr>
            <p:ph type="body" sz="quarter" idx="14"/>
          </p:nvPr>
        </p:nvSpPr>
        <p:spPr/>
        <p:txBody>
          <a:bodyPr/>
          <a:lstStyle/>
          <a:p>
            <a:r>
              <a:rPr lang="en-150" altLang="en-US"/>
              <a:t>n</a:t>
            </a:r>
            <a:r>
              <a:rPr lang="en-US" altLang="en-US"/>
              <a:t>a</a:t>
            </a:r>
            <a:r>
              <a:rPr lang="en-150" altLang="en-US"/>
              <a:t>m</a:t>
            </a:r>
            <a:r>
              <a:rPr lang="en-US" altLang="en-US"/>
              <a:t>e</a:t>
            </a:r>
            <a:r>
              <a:rPr lang="en-150" altLang="en-US"/>
              <a:t>s</a:t>
            </a:r>
            <a:endParaRPr lang="de-DE" altLang="en-US"/>
          </a:p>
          <a:p>
            <a:endParaRPr lang="de-DE"/>
          </a:p>
        </p:txBody>
      </p:sp>
      <p:sp>
        <p:nvSpPr>
          <p:cNvPr id="4" name="Textplatzhalter 3">
            <a:extLst>
              <a:ext uri="{FF2B5EF4-FFF2-40B4-BE49-F238E27FC236}">
                <a16:creationId xmlns:a16="http://schemas.microsoft.com/office/drawing/2014/main" id="{81683421-919F-48AA-A7EF-19C4C76EF7E0}"/>
              </a:ext>
            </a:extLst>
          </p:cNvPr>
          <p:cNvSpPr>
            <a:spLocks noGrp="1"/>
          </p:cNvSpPr>
          <p:nvPr>
            <p:ph type="body" sz="quarter" idx="15"/>
          </p:nvPr>
        </p:nvSpPr>
        <p:spPr/>
        <p:txBody>
          <a:bodyPr>
            <a:normAutofit/>
          </a:bodyPr>
          <a:lstStyle/>
          <a:p>
            <a:r>
              <a:rPr lang="en-150" altLang="en-US"/>
              <a:t>f</a:t>
            </a:r>
            <a:r>
              <a:rPr lang="en-US" altLang="en-US"/>
              <a:t>u</a:t>
            </a:r>
            <a:r>
              <a:rPr lang="en-150" altLang="en-US"/>
              <a:t>n</a:t>
            </a:r>
            <a:r>
              <a:rPr lang="en-US" altLang="en-US"/>
              <a:t>c</a:t>
            </a:r>
            <a:r>
              <a:rPr lang="en-150" altLang="en-US"/>
              <a:t>t</a:t>
            </a:r>
            <a:r>
              <a:rPr lang="en-US" altLang="en-US" err="1"/>
              <a:t>i</a:t>
            </a:r>
            <a:r>
              <a:rPr lang="en-150" altLang="en-US"/>
              <a:t>o</a:t>
            </a:r>
            <a:r>
              <a:rPr lang="en-US" altLang="en-US"/>
              <a:t>n</a:t>
            </a:r>
            <a:r>
              <a:rPr lang="en-150" altLang="en-US"/>
              <a:t>s</a:t>
            </a:r>
            <a:endParaRPr lang="de-DE" altLang="en-US"/>
          </a:p>
          <a:p>
            <a:endParaRPr lang="de-DE"/>
          </a:p>
        </p:txBody>
      </p:sp>
      <p:sp>
        <p:nvSpPr>
          <p:cNvPr id="5" name="Textplatzhalter 4">
            <a:extLst>
              <a:ext uri="{FF2B5EF4-FFF2-40B4-BE49-F238E27FC236}">
                <a16:creationId xmlns:a16="http://schemas.microsoft.com/office/drawing/2014/main" id="{BB6C2320-A63D-43F3-8ADD-1963D5E372C2}"/>
              </a:ext>
            </a:extLst>
          </p:cNvPr>
          <p:cNvSpPr>
            <a:spLocks noGrp="1"/>
          </p:cNvSpPr>
          <p:nvPr>
            <p:ph type="body" sz="quarter" idx="16"/>
          </p:nvPr>
        </p:nvSpPr>
        <p:spPr/>
        <p:txBody>
          <a:bodyPr>
            <a:normAutofit/>
          </a:bodyPr>
          <a:lstStyle/>
          <a:p>
            <a:r>
              <a:rPr lang="en-150" altLang="en-US"/>
              <a:t>F</a:t>
            </a:r>
            <a:r>
              <a:rPr lang="en-US" altLang="en-US"/>
              <a:t>u</a:t>
            </a:r>
            <a:r>
              <a:rPr lang="en-150" altLang="en-US"/>
              <a:t>n</a:t>
            </a:r>
            <a:r>
              <a:rPr lang="en-US" altLang="en-US"/>
              <a:t>c</a:t>
            </a:r>
            <a:r>
              <a:rPr lang="en-150" altLang="en-US"/>
              <a:t>t</a:t>
            </a:r>
            <a:r>
              <a:rPr lang="en-US" altLang="en-US" err="1"/>
              <a:t>i</a:t>
            </a:r>
            <a:r>
              <a:rPr lang="en-150" altLang="en-US"/>
              <a:t>o</a:t>
            </a:r>
            <a:r>
              <a:rPr lang="en-US" altLang="en-US"/>
              <a:t>n</a:t>
            </a:r>
            <a:r>
              <a:rPr lang="en-150" altLang="en-US"/>
              <a:t> </a:t>
            </a:r>
            <a:r>
              <a:rPr lang="en-US" altLang="en-US"/>
              <a:t>s</a:t>
            </a:r>
            <a:r>
              <a:rPr lang="en-150" altLang="en-US"/>
              <a:t>t</a:t>
            </a:r>
            <a:r>
              <a:rPr lang="en-US" altLang="en-US"/>
              <a:t>r</a:t>
            </a:r>
            <a:r>
              <a:rPr lang="en-150" altLang="en-US"/>
              <a:t>u</a:t>
            </a:r>
            <a:r>
              <a:rPr lang="en-US" altLang="en-US"/>
              <a:t>c</a:t>
            </a:r>
            <a:r>
              <a:rPr lang="en-150" altLang="en-US"/>
              <a:t>t</a:t>
            </a:r>
            <a:r>
              <a:rPr lang="en-US" altLang="en-US"/>
              <a:t>u</a:t>
            </a:r>
            <a:r>
              <a:rPr lang="en-150" altLang="en-US"/>
              <a:t>r</a:t>
            </a:r>
            <a:r>
              <a:rPr lang="en-US" altLang="en-US"/>
              <a:t>e</a:t>
            </a:r>
            <a:r>
              <a:rPr lang="en-150" altLang="en-US"/>
              <a:t>s</a:t>
            </a:r>
            <a:endParaRPr lang="de-DE" altLang="en-US"/>
          </a:p>
          <a:p>
            <a:endParaRPr lang="de-DE"/>
          </a:p>
        </p:txBody>
      </p:sp>
      <p:sp>
        <p:nvSpPr>
          <p:cNvPr id="6" name="Textplatzhalter 5">
            <a:extLst>
              <a:ext uri="{FF2B5EF4-FFF2-40B4-BE49-F238E27FC236}">
                <a16:creationId xmlns:a16="http://schemas.microsoft.com/office/drawing/2014/main" id="{BCC3AB1F-73F7-4FCE-843E-FACA4A17CAA8}"/>
              </a:ext>
            </a:extLst>
          </p:cNvPr>
          <p:cNvSpPr>
            <a:spLocks noGrp="1"/>
          </p:cNvSpPr>
          <p:nvPr>
            <p:ph type="body" sz="quarter" idx="17"/>
          </p:nvPr>
        </p:nvSpPr>
        <p:spPr/>
        <p:txBody>
          <a:bodyPr/>
          <a:lstStyle/>
          <a:p>
            <a:r>
              <a:rPr lang="en-150" altLang="en-US"/>
              <a:t>f</a:t>
            </a:r>
            <a:r>
              <a:rPr lang="en-US" altLang="en-US"/>
              <a:t>o</a:t>
            </a:r>
            <a:r>
              <a:rPr lang="en-150" altLang="en-US"/>
              <a:t>r</a:t>
            </a:r>
            <a:r>
              <a:rPr lang="en-US" altLang="en-US"/>
              <a:t>m</a:t>
            </a:r>
            <a:endParaRPr lang="de-DE" altLang="en-US"/>
          </a:p>
          <a:p>
            <a:endParaRPr lang="de-DE"/>
          </a:p>
        </p:txBody>
      </p:sp>
      <p:sp>
        <p:nvSpPr>
          <p:cNvPr id="7" name="Textplatzhalter 6">
            <a:extLst>
              <a:ext uri="{FF2B5EF4-FFF2-40B4-BE49-F238E27FC236}">
                <a16:creationId xmlns:a16="http://schemas.microsoft.com/office/drawing/2014/main" id="{125C7D50-0C67-417A-BF82-6FA7C0349EDE}"/>
              </a:ext>
            </a:extLst>
          </p:cNvPr>
          <p:cNvSpPr>
            <a:spLocks noGrp="1"/>
          </p:cNvSpPr>
          <p:nvPr>
            <p:ph type="body" sz="quarter" idx="18"/>
          </p:nvPr>
        </p:nvSpPr>
        <p:spPr/>
        <p:txBody>
          <a:bodyPr>
            <a:normAutofit/>
          </a:bodyPr>
          <a:lstStyle/>
          <a:p>
            <a:r>
              <a:rPr lang="en-US"/>
              <a:t>SOLID</a:t>
            </a:r>
            <a:endParaRPr lang="de-DE"/>
          </a:p>
        </p:txBody>
      </p:sp>
      <p:sp>
        <p:nvSpPr>
          <p:cNvPr id="8" name="Foliennummernplatzhalter 7">
            <a:extLst>
              <a:ext uri="{FF2B5EF4-FFF2-40B4-BE49-F238E27FC236}">
                <a16:creationId xmlns:a16="http://schemas.microsoft.com/office/drawing/2014/main" id="{4A156FAF-8DF2-4AE1-9CC6-CCAB370B022F}"/>
              </a:ext>
            </a:extLst>
          </p:cNvPr>
          <p:cNvSpPr>
            <a:spLocks noGrp="1"/>
          </p:cNvSpPr>
          <p:nvPr>
            <p:ph type="sldNum" sz="quarter" idx="19"/>
          </p:nvPr>
        </p:nvSpPr>
        <p:spPr/>
        <p:txBody>
          <a:bodyPr/>
          <a:lstStyle/>
          <a:p>
            <a:fld id="{AC9EADA5-491E-8449-B417-673047FD2CD0}" type="slidenum">
              <a:rPr lang="de-DE" smtClean="0"/>
              <a:pPr/>
              <a:t>2</a:t>
            </a:fld>
            <a:endParaRPr lang="de-DE"/>
          </a:p>
        </p:txBody>
      </p:sp>
      <p:sp>
        <p:nvSpPr>
          <p:cNvPr id="9" name="Textplatzhalter 6">
            <a:extLst>
              <a:ext uri="{FF2B5EF4-FFF2-40B4-BE49-F238E27FC236}">
                <a16:creationId xmlns:a16="http://schemas.microsoft.com/office/drawing/2014/main" id="{EDDF2AE6-CAC7-424A-95B5-AC72052E2E0E}"/>
              </a:ext>
            </a:extLst>
          </p:cNvPr>
          <p:cNvSpPr txBox="1">
            <a:spLocks/>
          </p:cNvSpPr>
          <p:nvPr/>
        </p:nvSpPr>
        <p:spPr>
          <a:xfrm>
            <a:off x="6311683" y="5235600"/>
            <a:ext cx="5041900" cy="37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Clr>
                <a:schemeClr val="accent1"/>
              </a:buClr>
              <a:buSzPct val="80000"/>
              <a:buFont typeface="Zapf Dingbats"/>
              <a:buNone/>
              <a:defRPr sz="1800" b="0" i="0" kern="1200" cap="all" baseline="0">
                <a:solidFill>
                  <a:schemeClr val="bg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800" b="1" i="0" kern="1200">
                <a:solidFill>
                  <a:schemeClr val="bg1"/>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800" b="1" i="0" kern="1200" cap="all" baseline="0">
                <a:solidFill>
                  <a:schemeClr val="bg1"/>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800" b="0" i="0" kern="1200">
                <a:solidFill>
                  <a:schemeClr val="bg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800" b="0" i="0" kern="1200">
                <a:solidFill>
                  <a:schemeClr val="bg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150"/>
              <a:t>A</a:t>
            </a:r>
            <a:r>
              <a:rPr lang="en-US"/>
              <a:t>rc</a:t>
            </a:r>
            <a:r>
              <a:rPr lang="en-150"/>
              <a:t>h</a:t>
            </a:r>
            <a:r>
              <a:rPr lang="en-US"/>
              <a:t>i</a:t>
            </a:r>
            <a:r>
              <a:rPr lang="en-150"/>
              <a:t>t</a:t>
            </a:r>
            <a:r>
              <a:rPr lang="en-US"/>
              <a:t>e</a:t>
            </a:r>
            <a:r>
              <a:rPr lang="en-150"/>
              <a:t>c</a:t>
            </a:r>
            <a:r>
              <a:rPr lang="en-US"/>
              <a:t>t</a:t>
            </a:r>
            <a:r>
              <a:rPr lang="en-150"/>
              <a:t>u</a:t>
            </a:r>
            <a:r>
              <a:rPr lang="en-US"/>
              <a:t>r</a:t>
            </a:r>
            <a:r>
              <a:rPr lang="en-150"/>
              <a:t>e </a:t>
            </a:r>
            <a:r>
              <a:rPr lang="en-US"/>
              <a:t>u</a:t>
            </a:r>
            <a:r>
              <a:rPr lang="en-150"/>
              <a:t>s</a:t>
            </a:r>
            <a:r>
              <a:rPr lang="en-US"/>
              <a:t>e</a:t>
            </a:r>
            <a:r>
              <a:rPr lang="en-150"/>
              <a:t> </a:t>
            </a:r>
            <a:r>
              <a:rPr lang="en-US"/>
              <a:t>c</a:t>
            </a:r>
            <a:r>
              <a:rPr lang="en-150"/>
              <a:t>a</a:t>
            </a:r>
            <a:r>
              <a:rPr lang="en-US"/>
              <a:t>s</a:t>
            </a:r>
            <a:r>
              <a:rPr lang="en-150"/>
              <a:t>e</a:t>
            </a:r>
            <a:r>
              <a:rPr lang="en-US"/>
              <a:t>s</a:t>
            </a:r>
            <a:r>
              <a:rPr lang="en-150"/>
              <a:t> </a:t>
            </a:r>
            <a:r>
              <a:rPr lang="en-US"/>
              <a:t>a</a:t>
            </a:r>
            <a:r>
              <a:rPr lang="en-150"/>
              <a:t>n</a:t>
            </a:r>
            <a:r>
              <a:rPr lang="en-US"/>
              <a:t>d</a:t>
            </a:r>
            <a:r>
              <a:rPr lang="en-150"/>
              <a:t> </a:t>
            </a:r>
            <a:r>
              <a:rPr lang="en-US"/>
              <a:t>h</a:t>
            </a:r>
            <a:r>
              <a:rPr lang="en-150"/>
              <a:t>i</a:t>
            </a:r>
            <a:r>
              <a:rPr lang="en-US"/>
              <a:t>g</a:t>
            </a:r>
            <a:r>
              <a:rPr lang="en-150"/>
              <a:t>h </a:t>
            </a:r>
            <a:r>
              <a:rPr lang="en-US"/>
              <a:t>l</a:t>
            </a:r>
            <a:r>
              <a:rPr lang="en-150"/>
              <a:t>e</a:t>
            </a:r>
            <a:r>
              <a:rPr lang="en-US"/>
              <a:t>v</a:t>
            </a:r>
            <a:r>
              <a:rPr lang="en-150"/>
              <a:t>e</a:t>
            </a:r>
            <a:r>
              <a:rPr lang="en-US"/>
              <a:t>l</a:t>
            </a:r>
            <a:r>
              <a:rPr lang="en-150"/>
              <a:t> </a:t>
            </a:r>
            <a:r>
              <a:rPr lang="en-US"/>
              <a:t>d</a:t>
            </a:r>
            <a:r>
              <a:rPr lang="en-150"/>
              <a:t>e</a:t>
            </a:r>
            <a:r>
              <a:rPr lang="en-US"/>
              <a:t>s</a:t>
            </a:r>
            <a:r>
              <a:rPr lang="en-150"/>
              <a:t>i</a:t>
            </a:r>
            <a:r>
              <a:rPr lang="en-US"/>
              <a:t>g</a:t>
            </a:r>
            <a:r>
              <a:rPr lang="en-150"/>
              <a:t>n</a:t>
            </a:r>
            <a:endParaRPr lang="de-DE"/>
          </a:p>
        </p:txBody>
      </p:sp>
    </p:spTree>
    <p:extLst>
      <p:ext uri="{BB962C8B-B14F-4D97-AF65-F5344CB8AC3E}">
        <p14:creationId xmlns:p14="http://schemas.microsoft.com/office/powerpoint/2010/main" val="2285100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09CF6-A7B6-4A1F-B628-8E0935B2484C}"/>
              </a:ext>
            </a:extLst>
          </p:cNvPr>
          <p:cNvSpPr>
            <a:spLocks noGrp="1"/>
          </p:cNvSpPr>
          <p:nvPr>
            <p:ph type="sldNum" sz="quarter" idx="19"/>
          </p:nvPr>
        </p:nvSpPr>
        <p:spPr/>
        <p:txBody>
          <a:bodyPr/>
          <a:lstStyle/>
          <a:p>
            <a:fld id="{AC9EADA5-491E-8449-B417-673047FD2CD0}" type="slidenum">
              <a:rPr lang="de-DE" smtClean="0"/>
              <a:pPr/>
              <a:t>20</a:t>
            </a:fld>
            <a:endParaRPr lang="de-DE"/>
          </a:p>
        </p:txBody>
      </p:sp>
      <p:sp>
        <p:nvSpPr>
          <p:cNvPr id="5" name="Rectangle 1">
            <a:extLst>
              <a:ext uri="{FF2B5EF4-FFF2-40B4-BE49-F238E27FC236}">
                <a16:creationId xmlns:a16="http://schemas.microsoft.com/office/drawing/2014/main" id="{AAEDA2E9-A7E0-48C0-8054-EA4413466D00}"/>
              </a:ext>
            </a:extLst>
          </p:cNvPr>
          <p:cNvSpPr>
            <a:spLocks noChangeArrowheads="1"/>
          </p:cNvSpPr>
          <p:nvPr/>
        </p:nvSpPr>
        <p:spPr bwMode="auto">
          <a:xfrm>
            <a:off x="768311" y="1799366"/>
            <a:ext cx="4878259" cy="4293483"/>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GetHash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string</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data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The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hash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Length of string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data</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Loop through every character in data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Get character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character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data[</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Make the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&lt;&lt;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Convert to 32-bit integer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&amp;=</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8A26BA1-9352-4629-A58B-611CD85D1CB0}"/>
              </a:ext>
            </a:extLst>
          </p:cNvPr>
          <p:cNvSpPr>
            <a:spLocks noChangeArrowheads="1"/>
          </p:cNvSpPr>
          <p:nvPr/>
        </p:nvSpPr>
        <p:spPr bwMode="auto">
          <a:xfrm>
            <a:off x="6545430" y="2225042"/>
            <a:ext cx="4878259" cy="329320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AA"/>
                </a:solidFill>
                <a:effectLst/>
                <a:latin typeface="Cascadia Code" panose="020B0609020000020004" pitchFamily="49" charset="0"/>
              </a:rPr>
              <a:t>GetHash</a:t>
            </a:r>
            <a:r>
              <a:rPr kumimoji="0" lang="en-US" altLang="en-US" sz="1300" b="0" i="0" u="none" strike="noStrike" cap="none" normalizeH="0" baseline="0">
                <a:ln>
                  <a:noFill/>
                </a:ln>
                <a:solidFill>
                  <a:srgbClr val="DCDCDC"/>
                </a:solidFill>
                <a:effectLst/>
                <a:latin typeface="Cascadia Code" panose="020B0609020000020004" pitchFamily="49" charset="0"/>
              </a:rPr>
              <a:t>(</a:t>
            </a:r>
            <a:r>
              <a:rPr kumimoji="0" lang="en-US" altLang="en-US" sz="1300" b="0" i="0" u="none" strike="noStrike" cap="none" normalizeH="0" baseline="0">
                <a:ln>
                  <a:noFill/>
                </a:ln>
                <a:solidFill>
                  <a:srgbClr val="569CD6"/>
                </a:solidFill>
                <a:effectLst/>
                <a:latin typeface="Cascadia Code" panose="020B0609020000020004" pitchFamily="49" charset="0"/>
              </a:rPr>
              <a:t>string</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data</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rgbClr val="FF000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hash</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0</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length</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data</a:t>
            </a:r>
            <a:r>
              <a:rPr kumimoji="0" lang="en-US" altLang="en-US" sz="1300" b="0" i="0" u="none" strike="noStrike" cap="none" normalizeH="0" baseline="0" err="1">
                <a:ln>
                  <a:noFill/>
                </a:ln>
                <a:solidFill>
                  <a:srgbClr val="B4B4B4"/>
                </a:solidFill>
                <a:effectLst/>
                <a:latin typeface="Cascadia Code" panose="020B0609020000020004" pitchFamily="49" charset="0"/>
              </a:rPr>
              <a:t>.</a:t>
            </a:r>
            <a:r>
              <a:rPr kumimoji="0" lang="en-US" altLang="en-US" sz="1300" b="0" i="0" u="none" strike="noStrike" cap="none" normalizeH="0" baseline="0" err="1">
                <a:ln>
                  <a:noFill/>
                </a:ln>
                <a:solidFill>
                  <a:srgbClr val="DCDCDC"/>
                </a:solidFill>
                <a:effectLst/>
                <a:latin typeface="Cascadia Code" panose="020B0609020000020004" pitchFamily="49" charset="0"/>
              </a:rPr>
              <a:t>Length</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for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9CDCFE"/>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0</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&lt;</a:t>
            </a:r>
            <a:r>
              <a:rPr kumimoji="0" lang="en-US" altLang="en-US" sz="1300" b="0" i="0" u="none" strike="noStrike" cap="none" normalizeH="0" baseline="0">
                <a:ln>
                  <a:noFill/>
                </a:ln>
                <a:solidFill>
                  <a:srgbClr val="DCDCDC"/>
                </a:solidFill>
                <a:effectLst/>
                <a:latin typeface="Cascadia Code" panose="020B0609020000020004" pitchFamily="49" charset="0"/>
              </a:rPr>
              <a:t> length; </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character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data[</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&lt;&lt;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5</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a:solidFill>
                  <a:srgbClr val="DCDCDC"/>
                </a:solidFill>
                <a:latin typeface="Cascadia Code" panose="020B0609020000020004" pitchFamily="49" charset="0"/>
              </a:rPr>
              <a:t>        </a:t>
            </a:r>
            <a:r>
              <a:rPr kumimoji="0" lang="en-US" altLang="en-US" sz="1300" b="0" i="0" u="none" strike="noStrike" cap="none" normalizeH="0" baseline="0">
                <a:ln>
                  <a:noFill/>
                </a:ln>
                <a:solidFill>
                  <a:srgbClr val="FF0000"/>
                </a:solidFill>
                <a:effectLst/>
                <a:latin typeface="Cascadia Code" panose="020B0609020000020004" pitchFamily="49" charset="0"/>
              </a:rPr>
              <a:t>// Convert to 32-bit integer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&amp;=</a:t>
            </a:r>
            <a:r>
              <a:rPr kumimoji="0" lang="en-US" altLang="en-US" sz="1300" b="0" i="0" u="none" strike="noStrike" cap="none" normalizeH="0" baseline="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return</a:t>
            </a:r>
            <a:r>
              <a:rPr kumimoji="0" lang="en-US" altLang="en-US" sz="1300" b="0" i="0" u="none" strike="noStrike" cap="none" normalizeH="0" baseline="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6A4A206-71B3-431B-91A3-9C7F9DB3411E}"/>
              </a:ext>
            </a:extLst>
          </p:cNvPr>
          <p:cNvPicPr>
            <a:picLocks noChangeAspect="1"/>
          </p:cNvPicPr>
          <p:nvPr/>
        </p:nvPicPr>
        <p:blipFill>
          <a:blip r:embed="rId3"/>
          <a:stretch>
            <a:fillRect/>
          </a:stretch>
        </p:blipFill>
        <p:spPr>
          <a:xfrm>
            <a:off x="5871633" y="3429000"/>
            <a:ext cx="448734" cy="679333"/>
          </a:xfrm>
          <a:prstGeom prst="rect">
            <a:avLst/>
          </a:prstGeom>
        </p:spPr>
      </p:pic>
      <p:sp>
        <p:nvSpPr>
          <p:cNvPr id="11" name="Titel 4">
            <a:extLst>
              <a:ext uri="{FF2B5EF4-FFF2-40B4-BE49-F238E27FC236}">
                <a16:creationId xmlns:a16="http://schemas.microsoft.com/office/drawing/2014/main" id="{D2D4ECB7-AD5D-4058-ACA9-ECD288210CD5}"/>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4185444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09CF6-A7B6-4A1F-B628-8E0935B2484C}"/>
              </a:ext>
            </a:extLst>
          </p:cNvPr>
          <p:cNvSpPr>
            <a:spLocks noGrp="1"/>
          </p:cNvSpPr>
          <p:nvPr>
            <p:ph type="sldNum" sz="quarter" idx="19"/>
          </p:nvPr>
        </p:nvSpPr>
        <p:spPr/>
        <p:txBody>
          <a:bodyPr/>
          <a:lstStyle/>
          <a:p>
            <a:fld id="{AC9EADA5-491E-8449-B417-673047FD2CD0}" type="slidenum">
              <a:rPr lang="de-DE" smtClean="0"/>
              <a:pPr/>
              <a:t>21</a:t>
            </a:fld>
            <a:endParaRPr lang="de-DE"/>
          </a:p>
        </p:txBody>
      </p:sp>
      <p:sp>
        <p:nvSpPr>
          <p:cNvPr id="10" name="Titel 4">
            <a:extLst>
              <a:ext uri="{FF2B5EF4-FFF2-40B4-BE49-F238E27FC236}">
                <a16:creationId xmlns:a16="http://schemas.microsoft.com/office/drawing/2014/main" id="{9213864E-BCD3-4ED5-BEF4-DA93C06EBB78}"/>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5" name="Rectangle 1">
            <a:extLst>
              <a:ext uri="{FF2B5EF4-FFF2-40B4-BE49-F238E27FC236}">
                <a16:creationId xmlns:a16="http://schemas.microsoft.com/office/drawing/2014/main" id="{89E39CC3-D4E0-45DA-B655-341C8F471692}"/>
              </a:ext>
            </a:extLst>
          </p:cNvPr>
          <p:cNvSpPr>
            <a:spLocks noChangeArrowheads="1"/>
          </p:cNvSpPr>
          <p:nvPr/>
        </p:nvSpPr>
        <p:spPr bwMode="auto">
          <a:xfrm>
            <a:off x="459908" y="2221672"/>
            <a:ext cx="4878259" cy="329320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GetHash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string</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data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rgbClr val="FF000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hash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data</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character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data[</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&lt;&lt;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Convert to 32-bit integer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&amp;=</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279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409CF6-A7B6-4A1F-B628-8E0935B2484C}"/>
              </a:ext>
            </a:extLst>
          </p:cNvPr>
          <p:cNvSpPr>
            <a:spLocks noGrp="1"/>
          </p:cNvSpPr>
          <p:nvPr>
            <p:ph type="sldNum" sz="quarter" idx="19"/>
          </p:nvPr>
        </p:nvSpPr>
        <p:spPr/>
        <p:txBody>
          <a:bodyPr/>
          <a:lstStyle/>
          <a:p>
            <a:fld id="{AC9EADA5-491E-8449-B417-673047FD2CD0}" type="slidenum">
              <a:rPr lang="de-DE" smtClean="0"/>
              <a:pPr/>
              <a:t>22</a:t>
            </a:fld>
            <a:endParaRPr lang="de-DE"/>
          </a:p>
        </p:txBody>
      </p:sp>
      <p:sp>
        <p:nvSpPr>
          <p:cNvPr id="7" name="Rectangle 1">
            <a:extLst>
              <a:ext uri="{FF2B5EF4-FFF2-40B4-BE49-F238E27FC236}">
                <a16:creationId xmlns:a16="http://schemas.microsoft.com/office/drawing/2014/main" id="{18A26BA1-9352-4629-A58B-611CD85D1CB0}"/>
              </a:ext>
            </a:extLst>
          </p:cNvPr>
          <p:cNvSpPr>
            <a:spLocks noChangeArrowheads="1"/>
          </p:cNvSpPr>
          <p:nvPr/>
        </p:nvSpPr>
        <p:spPr bwMode="auto">
          <a:xfrm>
            <a:off x="459908" y="2221672"/>
            <a:ext cx="4878259" cy="329320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GetHash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string</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data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rgbClr val="FF000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hash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data</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&lt;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character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data[</a:t>
            </a:r>
            <a:r>
              <a:rPr kumimoji="0" lang="en-US" altLang="en-US" sz="1300" b="0" i="0" u="none" strike="noStrike" cap="none" normalizeH="0" baseline="0" dirty="0" err="1">
                <a:ln>
                  <a:noFill/>
                </a:ln>
                <a:solidFill>
                  <a:srgbClr val="DCDCDC"/>
                </a:solidFill>
                <a:effectLst/>
                <a:latin typeface="Cascadia Code" panose="020B0609020000020004" pitchFamily="49" charset="0"/>
              </a:rPr>
              <a:t>i</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&lt;&lt;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FF0000"/>
                </a:solidFill>
                <a:effectLst/>
                <a:latin typeface="Cascadia Code" panose="020B0609020000020004" pitchFamily="49" charset="0"/>
              </a:rPr>
              <a:t>// Convert to 32-bit integer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&amp;=</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6A4A206-71B3-431B-91A3-9C7F9DB3411E}"/>
              </a:ext>
            </a:extLst>
          </p:cNvPr>
          <p:cNvPicPr>
            <a:picLocks noChangeAspect="1"/>
          </p:cNvPicPr>
          <p:nvPr/>
        </p:nvPicPr>
        <p:blipFill>
          <a:blip r:embed="rId3"/>
          <a:stretch>
            <a:fillRect/>
          </a:stretch>
        </p:blipFill>
        <p:spPr>
          <a:xfrm>
            <a:off x="5665713" y="3528609"/>
            <a:ext cx="448734" cy="679333"/>
          </a:xfrm>
          <a:prstGeom prst="rect">
            <a:avLst/>
          </a:prstGeom>
        </p:spPr>
      </p:pic>
      <p:sp>
        <p:nvSpPr>
          <p:cNvPr id="9" name="Rectangle 1">
            <a:extLst>
              <a:ext uri="{FF2B5EF4-FFF2-40B4-BE49-F238E27FC236}">
                <a16:creationId xmlns:a16="http://schemas.microsoft.com/office/drawing/2014/main" id="{FF452972-D3EA-4F8D-AB2A-2C8FB1B6D048}"/>
              </a:ext>
            </a:extLst>
          </p:cNvPr>
          <p:cNvSpPr>
            <a:spLocks noChangeArrowheads="1"/>
          </p:cNvSpPr>
          <p:nvPr/>
        </p:nvSpPr>
        <p:spPr bwMode="auto">
          <a:xfrm>
            <a:off x="6442842" y="1668899"/>
            <a:ext cx="5289250" cy="249299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AA"/>
                </a:solidFill>
                <a:effectLst/>
                <a:latin typeface="Cascadia Code" panose="020B0609020000020004" pitchFamily="49" charset="0"/>
              </a:rPr>
              <a:t>GetHash</a:t>
            </a:r>
            <a:r>
              <a:rPr kumimoji="0" lang="en-US" altLang="en-US" sz="1300" b="0" i="0" u="none" strike="noStrike" cap="none" normalizeH="0" baseline="0">
                <a:ln>
                  <a:noFill/>
                </a:ln>
                <a:solidFill>
                  <a:srgbClr val="DCDCDC"/>
                </a:solidFill>
                <a:effectLst/>
                <a:latin typeface="Cascadia Code" panose="020B0609020000020004" pitchFamily="49" charset="0"/>
              </a:rPr>
              <a:t>(</a:t>
            </a:r>
            <a:r>
              <a:rPr kumimoji="0" lang="en-US" altLang="en-US" sz="1300" b="0" i="0" u="none" strike="noStrike" cap="none" normalizeH="0" baseline="0">
                <a:ln>
                  <a:noFill/>
                </a:ln>
                <a:solidFill>
                  <a:srgbClr val="569CD6"/>
                </a:solidFill>
                <a:effectLst/>
                <a:latin typeface="Cascadia Code" panose="020B0609020000020004" pitchFamily="49" charset="0"/>
              </a:rPr>
              <a:t>string</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data</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rgbClr val="FF000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hash</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0</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length</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data</a:t>
            </a:r>
            <a:r>
              <a:rPr kumimoji="0" lang="en-US" altLang="en-US" sz="1300" b="0" i="0" u="none" strike="noStrike" cap="none" normalizeH="0" baseline="0" err="1">
                <a:ln>
                  <a:noFill/>
                </a:ln>
                <a:solidFill>
                  <a:srgbClr val="B4B4B4"/>
                </a:solidFill>
                <a:effectLst/>
                <a:latin typeface="Cascadia Code" panose="020B0609020000020004" pitchFamily="49" charset="0"/>
              </a:rPr>
              <a:t>.</a:t>
            </a:r>
            <a:r>
              <a:rPr kumimoji="0" lang="en-US" altLang="en-US" sz="1300" b="0" i="0" u="none" strike="noStrike" cap="none" normalizeH="0" baseline="0" err="1">
                <a:ln>
                  <a:noFill/>
                </a:ln>
                <a:solidFill>
                  <a:srgbClr val="DCDCDC"/>
                </a:solidFill>
                <a:effectLst/>
                <a:latin typeface="Cascadia Code" panose="020B0609020000020004" pitchFamily="49" charset="0"/>
              </a:rPr>
              <a:t>Length</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8A0DF"/>
                </a:solidFill>
                <a:effectLst/>
                <a:latin typeface="Cascadia Code" panose="020B0609020000020004" pitchFamily="49" charset="0"/>
              </a:rPr>
              <a:t>for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9CDCFE"/>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0</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&lt;</a:t>
            </a:r>
            <a:r>
              <a:rPr kumimoji="0" lang="en-US" altLang="en-US" sz="1300" b="0" i="0" u="none" strike="noStrike" cap="none" normalizeH="0" baseline="0">
                <a:ln>
                  <a:noFill/>
                </a:ln>
                <a:solidFill>
                  <a:srgbClr val="DCDCDC"/>
                </a:solidFill>
                <a:effectLst/>
                <a:latin typeface="Cascadia Code" panose="020B0609020000020004" pitchFamily="49" charset="0"/>
              </a:rPr>
              <a:t> length; </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var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9CDCFE"/>
                </a:solidFill>
                <a:effectLst/>
                <a:latin typeface="Cascadia Code" panose="020B0609020000020004" pitchFamily="49" charset="0"/>
              </a:rPr>
              <a:t>character</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data[</a:t>
            </a:r>
            <a:r>
              <a:rPr kumimoji="0" lang="en-US" altLang="en-US" sz="1300" b="0" i="0" u="none" strike="noStrike" cap="none" normalizeH="0" baseline="0" err="1">
                <a:ln>
                  <a:noFill/>
                </a:ln>
                <a:solidFill>
                  <a:srgbClr val="DCDCDC"/>
                </a:solidFill>
                <a:effectLst/>
                <a:latin typeface="Cascadia Code" panose="020B0609020000020004" pitchFamily="49" charset="0"/>
              </a:rPr>
              <a:t>i</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a:solidFill>
                  <a:srgbClr val="DCDCDC"/>
                </a:solidFill>
                <a:latin typeface="Cascadia Code" panose="020B0609020000020004" pitchFamily="49" charset="0"/>
              </a:rPr>
              <a:t>       </a:t>
            </a:r>
            <a:r>
              <a:rPr lang="en-US" altLang="en-US" sz="1300">
                <a:solidFill>
                  <a:srgbClr val="00B050"/>
                </a:solidFill>
                <a:latin typeface="Cascadia Code" panose="020B0609020000020004" pitchFamily="49" charset="0"/>
              </a:rPr>
              <a:t>// use of djb2 algorithm is a good</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a:solidFill>
                  <a:srgbClr val="00B050"/>
                </a:solidFill>
                <a:latin typeface="Cascadia Code" panose="020B0609020000020004" pitchFamily="49" charset="0"/>
              </a:rPr>
              <a:t>       //compromise of speed and low collision</a:t>
            </a:r>
            <a:endParaRPr kumimoji="0" lang="en-US" altLang="en-US" sz="1300" b="0" i="0" u="none" strike="noStrike" cap="none" normalizeH="0" baseline="0">
              <a:ln>
                <a:noFill/>
              </a:ln>
              <a:solidFill>
                <a:srgbClr val="00B05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&lt;&lt;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5CEA8"/>
                </a:solidFill>
                <a:effectLst/>
                <a:latin typeface="Cascadia Code" panose="020B0609020000020004" pitchFamily="49" charset="0"/>
              </a:rPr>
              <a:t>5</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hash)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character;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CB6378DE-6FA2-4737-B207-9AA3E8E57974}"/>
              </a:ext>
            </a:extLst>
          </p:cNvPr>
          <p:cNvSpPr>
            <a:spLocks noChangeArrowheads="1"/>
          </p:cNvSpPr>
          <p:nvPr/>
        </p:nvSpPr>
        <p:spPr bwMode="auto">
          <a:xfrm>
            <a:off x="6443692" y="4077391"/>
            <a:ext cx="5288400" cy="2092881"/>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hash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ConvertTo32BitInt(hash);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hash;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ConvertTo32BitInt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int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value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8A0DF"/>
                </a:solidFill>
                <a:effectLst/>
                <a:latin typeface="Cascadia Code" panose="020B0609020000020004" pitchFamily="49" charset="0"/>
              </a:rPr>
              <a:t>    return</a:t>
            </a:r>
            <a:r>
              <a:rPr kumimoji="0" lang="en-US" altLang="en-US" sz="1300" b="0" i="0" u="none" strike="noStrike" cap="none" normalizeH="0" baseline="0" dirty="0">
                <a:ln>
                  <a:noFill/>
                </a:ln>
                <a:solidFill>
                  <a:srgbClr val="DCDCDC"/>
                </a:solidFill>
                <a:effectLst/>
                <a:latin typeface="Cascadia Code" panose="020B0609020000020004" pitchFamily="49" charset="0"/>
              </a:rPr>
              <a:t> value </a:t>
            </a:r>
            <a:r>
              <a:rPr kumimoji="0" lang="en-US" altLang="en-US" sz="1300" b="0" i="0" u="none" strike="noStrike" cap="none" normalizeH="0" baseline="0" dirty="0">
                <a:ln>
                  <a:noFill/>
                </a:ln>
                <a:solidFill>
                  <a:srgbClr val="B4B4B4"/>
                </a:solidFill>
                <a:effectLst/>
                <a:latin typeface="Cascadia Code" panose="020B0609020000020004" pitchFamily="49" charset="0"/>
              </a:rPr>
              <a:t>&amp;</a:t>
            </a:r>
            <a:r>
              <a:rPr kumimoji="0" lang="en-US" altLang="en-US" sz="1300" b="0" i="0" u="none" strike="noStrike" cap="none" normalizeH="0" baseline="0" dirty="0">
                <a:ln>
                  <a:noFill/>
                </a:ln>
                <a:solidFill>
                  <a:srgbClr val="DCDCDC"/>
                </a:solidFill>
                <a:effectLst/>
                <a:latin typeface="Cascadia Code" panose="020B0609020000020004" pitchFamily="49" charset="0"/>
              </a:rPr>
              <a:t> value;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10" name="Titel 4">
            <a:extLst>
              <a:ext uri="{FF2B5EF4-FFF2-40B4-BE49-F238E27FC236}">
                <a16:creationId xmlns:a16="http://schemas.microsoft.com/office/drawing/2014/main" id="{9213864E-BCD3-4ED5-BEF4-DA93C06EBB78}"/>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1750766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23</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20" y="1918277"/>
            <a:ext cx="4695606" cy="3112088"/>
          </a:xfrm>
        </p:spPr>
        <p:txBody>
          <a:bodyPr>
            <a:noAutofit/>
          </a:bodyPr>
          <a:lstStyle/>
          <a:p>
            <a:pPr marL="0" indent="0">
              <a:buNone/>
            </a:pPr>
            <a:r>
              <a:rPr lang="en-US" sz="1600" b="1"/>
              <a:t>Formatting</a:t>
            </a:r>
          </a:p>
          <a:p>
            <a:r>
              <a:rPr lang="en-US" sz="1600"/>
              <a:t>file length and project size are not corelated</a:t>
            </a:r>
          </a:p>
          <a:p>
            <a:r>
              <a:rPr lang="en-US" sz="1600"/>
              <a:t>50 - 60 lines, max 500 lines - standard maybe</a:t>
            </a:r>
          </a:p>
          <a:p>
            <a:r>
              <a:rPr lang="en-US" sz="1600"/>
              <a:t>small is the goal</a:t>
            </a:r>
          </a:p>
          <a:p>
            <a:r>
              <a:rPr lang="en-US" sz="1600"/>
              <a:t>blank lines - variables grouping, while, for, rule: group related things</a:t>
            </a:r>
          </a:p>
          <a:p>
            <a:pPr marL="0" indent="0">
              <a:buNone/>
            </a:pPr>
            <a:r>
              <a:rPr lang="en-US" sz="1600" b="1"/>
              <a:t>Horizontal formatting</a:t>
            </a:r>
          </a:p>
          <a:p>
            <a:r>
              <a:rPr lang="en-US" sz="1600"/>
              <a:t>line length? - never make your reader to scroll right</a:t>
            </a:r>
          </a:p>
          <a:p>
            <a:r>
              <a:rPr lang="en-US" sz="1600"/>
              <a:t>we like: 30-40 character</a:t>
            </a:r>
          </a:p>
          <a:p>
            <a:r>
              <a:rPr lang="en-US" sz="1600"/>
              <a:t>don't like: lines &gt; 80 characters</a:t>
            </a:r>
            <a:endParaRPr lang="en-150" sz="1600"/>
          </a:p>
        </p:txBody>
      </p:sp>
      <p:sp>
        <p:nvSpPr>
          <p:cNvPr id="7" name="Textplatzhalter 5">
            <a:extLst>
              <a:ext uri="{FF2B5EF4-FFF2-40B4-BE49-F238E27FC236}">
                <a16:creationId xmlns:a16="http://schemas.microsoft.com/office/drawing/2014/main" id="{52487F53-7214-4853-95AF-575006E765AC}"/>
              </a:ext>
            </a:extLst>
          </p:cNvPr>
          <p:cNvSpPr txBox="1">
            <a:spLocks/>
          </p:cNvSpPr>
          <p:nvPr/>
        </p:nvSpPr>
        <p:spPr>
          <a:xfrm>
            <a:off x="6277194" y="1918277"/>
            <a:ext cx="4695606" cy="2721563"/>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rgbClr val="00499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rgbClr val="00499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a:t>Indentation</a:t>
            </a:r>
          </a:p>
          <a:p>
            <a:r>
              <a:rPr lang="en-US" sz="1600"/>
              <a:t>tabs or spaces? use spaces</a:t>
            </a:r>
          </a:p>
          <a:p>
            <a:r>
              <a:rPr lang="en-US" sz="1600"/>
              <a:t>2,4,8 characters wide? use 2</a:t>
            </a:r>
          </a:p>
          <a:p>
            <a:r>
              <a:rPr lang="en-US" sz="1600">
                <a:latin typeface="Calibri"/>
                <a:cs typeface="Calibri"/>
              </a:rPr>
              <a:t>where you put your braces?</a:t>
            </a:r>
          </a:p>
          <a:p>
            <a:r>
              <a:rPr lang="en-US" sz="1600">
                <a:latin typeface="Calibri"/>
                <a:cs typeface="Calibri"/>
              </a:rPr>
              <a:t>don't care about indentation, but do care that everybody in the team use the exact same style</a:t>
            </a:r>
            <a:endParaRPr lang="en-US" sz="1600"/>
          </a:p>
          <a:p>
            <a:r>
              <a:rPr lang="en-US" sz="1600"/>
              <a:t>choose a style and then use it</a:t>
            </a:r>
            <a:endParaRPr lang="en-150" sz="1600"/>
          </a:p>
        </p:txBody>
      </p:sp>
      <p:sp>
        <p:nvSpPr>
          <p:cNvPr id="8" name="Titel 4">
            <a:extLst>
              <a:ext uri="{FF2B5EF4-FFF2-40B4-BE49-F238E27FC236}">
                <a16:creationId xmlns:a16="http://schemas.microsoft.com/office/drawing/2014/main" id="{467607A1-6DEE-41EF-ACCA-0963AFE1ADBB}"/>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50064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87E9E3-F12D-463F-BDD3-24412FE6D569}"/>
              </a:ext>
            </a:extLst>
          </p:cNvPr>
          <p:cNvSpPr>
            <a:spLocks noGrp="1"/>
          </p:cNvSpPr>
          <p:nvPr>
            <p:ph type="sldNum" sz="quarter" idx="19"/>
          </p:nvPr>
        </p:nvSpPr>
        <p:spPr/>
        <p:txBody>
          <a:bodyPr/>
          <a:lstStyle/>
          <a:p>
            <a:fld id="{AC9EADA5-491E-8449-B417-673047FD2CD0}" type="slidenum">
              <a:rPr lang="de-DE" smtClean="0"/>
              <a:pPr/>
              <a:t>24</a:t>
            </a:fld>
            <a:endParaRPr lang="de-DE"/>
          </a:p>
        </p:txBody>
      </p:sp>
      <p:sp>
        <p:nvSpPr>
          <p:cNvPr id="10" name="Titel 4">
            <a:extLst>
              <a:ext uri="{FF2B5EF4-FFF2-40B4-BE49-F238E27FC236}">
                <a16:creationId xmlns:a16="http://schemas.microsoft.com/office/drawing/2014/main" id="{C9D7482E-2789-44CD-9A2E-9F8F87F9FC31}"/>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7" name="Text Placeholder 2">
            <a:extLst>
              <a:ext uri="{FF2B5EF4-FFF2-40B4-BE49-F238E27FC236}">
                <a16:creationId xmlns:a16="http://schemas.microsoft.com/office/drawing/2014/main" id="{73CBEC4B-0E39-4B4C-A4BA-19D6D829039B}"/>
              </a:ext>
            </a:extLst>
          </p:cNvPr>
          <p:cNvSpPr>
            <a:spLocks noGrp="1"/>
          </p:cNvSpPr>
          <p:nvPr>
            <p:ph type="body" sz="quarter" idx="11"/>
          </p:nvPr>
        </p:nvSpPr>
        <p:spPr>
          <a:xfrm>
            <a:off x="838801" y="1883313"/>
            <a:ext cx="5002442" cy="3795437"/>
          </a:xfrm>
        </p:spPr>
        <p:txBody>
          <a:bodyPr/>
          <a:lstStyle/>
          <a:p>
            <a:pPr marL="0" indent="0">
              <a:buNone/>
            </a:pPr>
            <a:r>
              <a:rPr lang="en-US" sz="1600" dirty="0"/>
              <a:t>Define and maintain a consistent code style in your codebase using:</a:t>
            </a:r>
          </a:p>
          <a:p>
            <a:r>
              <a:rPr lang="en-US" sz="1600" dirty="0"/>
              <a:t>an </a:t>
            </a:r>
            <a:r>
              <a:rPr lang="en-US" sz="1600" b="1" i="1" dirty="0"/>
              <a:t>.</a:t>
            </a:r>
            <a:r>
              <a:rPr lang="en-US" sz="1600" b="1" i="1" dirty="0" err="1"/>
              <a:t>editorconfig</a:t>
            </a:r>
            <a:r>
              <a:rPr lang="en-US" sz="1600" b="1" i="1" dirty="0"/>
              <a:t> </a:t>
            </a:r>
            <a:r>
              <a:rPr lang="en-US" sz="1600" dirty="0"/>
              <a:t>file</a:t>
            </a:r>
          </a:p>
          <a:p>
            <a:r>
              <a:rPr lang="en-US" sz="1600" b="1" dirty="0"/>
              <a:t>extensions</a:t>
            </a:r>
            <a:r>
              <a:rPr lang="en-US" sz="1600" dirty="0"/>
              <a:t> (</a:t>
            </a:r>
            <a:r>
              <a:rPr lang="en-US" sz="1600" dirty="0" err="1"/>
              <a:t>i.e</a:t>
            </a:r>
            <a:r>
              <a:rPr lang="en-US" sz="1600" dirty="0"/>
              <a:t> </a:t>
            </a:r>
            <a:r>
              <a:rPr lang="en-US" sz="1600" dirty="0" err="1"/>
              <a:t>StyleCop</a:t>
            </a:r>
            <a:r>
              <a:rPr lang="en-US" sz="1600" dirty="0"/>
              <a:t>, </a:t>
            </a:r>
            <a:r>
              <a:rPr lang="en-US" sz="1600" dirty="0" err="1"/>
              <a:t>CodeMaid</a:t>
            </a:r>
            <a:r>
              <a:rPr lang="en-US" sz="1600" dirty="0"/>
              <a:t>, Prettier, Beautify, …)</a:t>
            </a:r>
          </a:p>
          <a:p>
            <a:pPr marL="0" indent="0">
              <a:buNone/>
            </a:pPr>
            <a:endParaRPr lang="en-US" dirty="0"/>
          </a:p>
        </p:txBody>
      </p:sp>
    </p:spTree>
    <p:extLst>
      <p:ext uri="{BB962C8B-B14F-4D97-AF65-F5344CB8AC3E}">
        <p14:creationId xmlns:p14="http://schemas.microsoft.com/office/powerpoint/2010/main" val="3628371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87E9E3-F12D-463F-BDD3-24412FE6D569}"/>
              </a:ext>
            </a:extLst>
          </p:cNvPr>
          <p:cNvSpPr>
            <a:spLocks noGrp="1"/>
          </p:cNvSpPr>
          <p:nvPr>
            <p:ph type="sldNum" sz="quarter" idx="19"/>
          </p:nvPr>
        </p:nvSpPr>
        <p:spPr/>
        <p:txBody>
          <a:bodyPr/>
          <a:lstStyle/>
          <a:p>
            <a:fld id="{AC9EADA5-491E-8449-B417-673047FD2CD0}" type="slidenum">
              <a:rPr lang="de-DE" smtClean="0"/>
              <a:pPr/>
              <a:t>25</a:t>
            </a:fld>
            <a:endParaRPr lang="de-DE"/>
          </a:p>
        </p:txBody>
      </p:sp>
      <p:sp>
        <p:nvSpPr>
          <p:cNvPr id="7" name="Rectangle 6">
            <a:extLst>
              <a:ext uri="{FF2B5EF4-FFF2-40B4-BE49-F238E27FC236}">
                <a16:creationId xmlns:a16="http://schemas.microsoft.com/office/drawing/2014/main" id="{571A2145-0AF8-4EFD-BDEA-24922D2F6D8C}"/>
              </a:ext>
            </a:extLst>
          </p:cNvPr>
          <p:cNvSpPr/>
          <p:nvPr/>
        </p:nvSpPr>
        <p:spPr>
          <a:xfrm>
            <a:off x="6191535" y="1515498"/>
            <a:ext cx="5622879" cy="4185761"/>
          </a:xfrm>
          <a:prstGeom prst="rect">
            <a:avLst/>
          </a:prstGeom>
          <a:solidFill>
            <a:schemeClr val="tx1">
              <a:lumMod val="50000"/>
            </a:schemeClr>
          </a:solidFill>
        </p:spPr>
        <p:txBody>
          <a:bodyPr wrap="square">
            <a:spAutoFit/>
          </a:bodyPr>
          <a:lstStyle/>
          <a:p>
            <a:r>
              <a:rPr lang="en-US" sz="1400">
                <a:solidFill>
                  <a:schemeClr val="bg1"/>
                </a:solidFill>
                <a:latin typeface="Cascadia Code" panose="020B0609020000020004" pitchFamily="49" charset="0"/>
                <a:cs typeface="Cascadia Code" panose="020B0609020000020004" pitchFamily="49" charset="0"/>
              </a:rPr>
              <a:t>[*]</a:t>
            </a:r>
          </a:p>
          <a:p>
            <a:r>
              <a:rPr lang="en-US" sz="1400" err="1">
                <a:solidFill>
                  <a:schemeClr val="bg1"/>
                </a:solidFill>
                <a:latin typeface="Cascadia Code" panose="020B0609020000020004" pitchFamily="49" charset="0"/>
                <a:cs typeface="Cascadia Code" panose="020B0609020000020004" pitchFamily="49" charset="0"/>
              </a:rPr>
              <a:t>indent_style</a:t>
            </a:r>
            <a:r>
              <a:rPr lang="en-US" sz="1400">
                <a:solidFill>
                  <a:schemeClr val="bg1"/>
                </a:solidFill>
                <a:latin typeface="Cascadia Code" panose="020B0609020000020004" pitchFamily="49" charset="0"/>
                <a:cs typeface="Cascadia Code" panose="020B0609020000020004" pitchFamily="49" charset="0"/>
              </a:rPr>
              <a:t> = space</a:t>
            </a:r>
          </a:p>
          <a:p>
            <a:r>
              <a:rPr lang="en-US" sz="1400" err="1">
                <a:solidFill>
                  <a:schemeClr val="bg1"/>
                </a:solidFill>
                <a:latin typeface="Cascadia Code" panose="020B0609020000020004" pitchFamily="49" charset="0"/>
                <a:cs typeface="Cascadia Code" panose="020B0609020000020004" pitchFamily="49" charset="0"/>
              </a:rPr>
              <a:t>indent_size</a:t>
            </a:r>
            <a:r>
              <a:rPr lang="en-US" sz="1400">
                <a:solidFill>
                  <a:schemeClr val="bg1"/>
                </a:solidFill>
                <a:latin typeface="Cascadia Code" panose="020B0609020000020004" pitchFamily="49" charset="0"/>
                <a:cs typeface="Cascadia Code" panose="020B0609020000020004" pitchFamily="49" charset="0"/>
              </a:rPr>
              <a:t> = 2</a:t>
            </a:r>
          </a:p>
          <a:p>
            <a:r>
              <a:rPr lang="en-US" sz="1400" err="1">
                <a:solidFill>
                  <a:schemeClr val="bg1"/>
                </a:solidFill>
                <a:latin typeface="Cascadia Code" panose="020B0609020000020004" pitchFamily="49" charset="0"/>
                <a:cs typeface="Cascadia Code" panose="020B0609020000020004" pitchFamily="49" charset="0"/>
              </a:rPr>
              <a:t>end_of_line</a:t>
            </a:r>
            <a:r>
              <a:rPr lang="en-US" sz="1400">
                <a:solidFill>
                  <a:schemeClr val="bg1"/>
                </a:solidFill>
                <a:latin typeface="Cascadia Code" panose="020B0609020000020004" pitchFamily="49" charset="0"/>
                <a:cs typeface="Cascadia Code" panose="020B0609020000020004" pitchFamily="49" charset="0"/>
              </a:rPr>
              <a:t> = </a:t>
            </a:r>
            <a:r>
              <a:rPr lang="en-US" sz="1400" err="1">
                <a:solidFill>
                  <a:schemeClr val="bg1"/>
                </a:solidFill>
                <a:latin typeface="Cascadia Code" panose="020B0609020000020004" pitchFamily="49" charset="0"/>
                <a:cs typeface="Cascadia Code" panose="020B0609020000020004" pitchFamily="49" charset="0"/>
              </a:rPr>
              <a:t>lf</a:t>
            </a:r>
            <a:endParaRPr lang="en-US" sz="1400">
              <a:solidFill>
                <a:schemeClr val="bg1"/>
              </a:solidFill>
              <a:latin typeface="Cascadia Code" panose="020B0609020000020004" pitchFamily="49" charset="0"/>
              <a:cs typeface="Cascadia Code" panose="020B0609020000020004" pitchFamily="49" charset="0"/>
            </a:endParaRPr>
          </a:p>
          <a:p>
            <a:r>
              <a:rPr lang="en-US" sz="1400">
                <a:solidFill>
                  <a:schemeClr val="bg1"/>
                </a:solidFill>
                <a:latin typeface="Cascadia Code" panose="020B0609020000020004" pitchFamily="49" charset="0"/>
                <a:cs typeface="Cascadia Code" panose="020B0609020000020004" pitchFamily="49" charset="0"/>
              </a:rPr>
              <a:t>charset = utf-8</a:t>
            </a:r>
          </a:p>
          <a:p>
            <a:r>
              <a:rPr lang="en-US" sz="1400" err="1">
                <a:solidFill>
                  <a:schemeClr val="bg1"/>
                </a:solidFill>
                <a:latin typeface="Cascadia Code" panose="020B0609020000020004" pitchFamily="49" charset="0"/>
                <a:cs typeface="Cascadia Code" panose="020B0609020000020004" pitchFamily="49" charset="0"/>
              </a:rPr>
              <a:t>trim_trailing_whitespace</a:t>
            </a:r>
            <a:r>
              <a:rPr lang="en-US" sz="1400">
                <a:solidFill>
                  <a:schemeClr val="bg1"/>
                </a:solidFill>
                <a:latin typeface="Cascadia Code" panose="020B0609020000020004" pitchFamily="49" charset="0"/>
                <a:cs typeface="Cascadia Code" panose="020B0609020000020004" pitchFamily="49" charset="0"/>
              </a:rPr>
              <a:t> = true</a:t>
            </a:r>
          </a:p>
          <a:p>
            <a:r>
              <a:rPr lang="en-US" sz="1400" err="1">
                <a:solidFill>
                  <a:schemeClr val="bg1"/>
                </a:solidFill>
                <a:latin typeface="Cascadia Code" panose="020B0609020000020004" pitchFamily="49" charset="0"/>
                <a:cs typeface="Cascadia Code" panose="020B0609020000020004" pitchFamily="49" charset="0"/>
              </a:rPr>
              <a:t>insert_final_newline</a:t>
            </a:r>
            <a:r>
              <a:rPr lang="en-US" sz="1400">
                <a:solidFill>
                  <a:schemeClr val="bg1"/>
                </a:solidFill>
                <a:latin typeface="Cascadia Code" panose="020B0609020000020004" pitchFamily="49" charset="0"/>
                <a:cs typeface="Cascadia Code" panose="020B0609020000020004" pitchFamily="49" charset="0"/>
              </a:rPr>
              <a:t> = true</a:t>
            </a:r>
          </a:p>
          <a:p>
            <a:endParaRPr lang="en-US" sz="1400">
              <a:solidFill>
                <a:schemeClr val="bg1"/>
              </a:solidFill>
              <a:latin typeface="Cascadia Code" panose="020B0609020000020004" pitchFamily="49" charset="0"/>
              <a:cs typeface="Cascadia Code" panose="020B0609020000020004" pitchFamily="49" charset="0"/>
            </a:endParaRPr>
          </a:p>
          <a:p>
            <a:r>
              <a:rPr lang="en-US" sz="1400">
                <a:solidFill>
                  <a:schemeClr val="bg1"/>
                </a:solidFill>
                <a:latin typeface="Cascadia Code" panose="020B0609020000020004" pitchFamily="49" charset="0"/>
                <a:cs typeface="Cascadia Code" panose="020B0609020000020004" pitchFamily="49" charset="0"/>
              </a:rPr>
              <a:t># C# files</a:t>
            </a:r>
          </a:p>
          <a:p>
            <a:r>
              <a:rPr lang="en-US" sz="1400">
                <a:solidFill>
                  <a:schemeClr val="bg1"/>
                </a:solidFill>
                <a:latin typeface="Cascadia Code" panose="020B0609020000020004" pitchFamily="49" charset="0"/>
                <a:cs typeface="Cascadia Code" panose="020B0609020000020004" pitchFamily="49" charset="0"/>
              </a:rPr>
              <a:t>[*.cs]</a:t>
            </a:r>
          </a:p>
          <a:p>
            <a:r>
              <a:rPr lang="en-US" sz="1400" err="1">
                <a:solidFill>
                  <a:schemeClr val="bg1"/>
                </a:solidFill>
                <a:latin typeface="Cascadia Code" panose="020B0609020000020004" pitchFamily="49" charset="0"/>
                <a:cs typeface="Cascadia Code" panose="020B0609020000020004" pitchFamily="49" charset="0"/>
              </a:rPr>
              <a:t>indent_size</a:t>
            </a:r>
            <a:r>
              <a:rPr lang="en-US" sz="1400">
                <a:solidFill>
                  <a:schemeClr val="bg1"/>
                </a:solidFill>
                <a:latin typeface="Cascadia Code" panose="020B0609020000020004" pitchFamily="49" charset="0"/>
                <a:cs typeface="Cascadia Code" panose="020B0609020000020004" pitchFamily="49" charset="0"/>
              </a:rPr>
              <a:t> = 4</a:t>
            </a:r>
          </a:p>
          <a:p>
            <a:r>
              <a:rPr lang="en-US" sz="1400">
                <a:solidFill>
                  <a:schemeClr val="bg1"/>
                </a:solidFill>
                <a:latin typeface="Cascadia Code" panose="020B0609020000020004" pitchFamily="49" charset="0"/>
                <a:cs typeface="Cascadia Code" panose="020B0609020000020004" pitchFamily="49" charset="0"/>
              </a:rPr>
              <a:t># New line preferences</a:t>
            </a:r>
          </a:p>
          <a:p>
            <a:r>
              <a:rPr lang="en-US" sz="1400" err="1">
                <a:solidFill>
                  <a:schemeClr val="bg1"/>
                </a:solidFill>
                <a:latin typeface="Cascadia Code" panose="020B0609020000020004" pitchFamily="49" charset="0"/>
                <a:cs typeface="Cascadia Code" panose="020B0609020000020004" pitchFamily="49" charset="0"/>
              </a:rPr>
              <a:t>csharp_new_line_before_open_brace</a:t>
            </a:r>
            <a:r>
              <a:rPr lang="en-US" sz="1400">
                <a:solidFill>
                  <a:schemeClr val="bg1"/>
                </a:solidFill>
                <a:latin typeface="Cascadia Code" panose="020B0609020000020004" pitchFamily="49" charset="0"/>
                <a:cs typeface="Cascadia Code" panose="020B0609020000020004" pitchFamily="49" charset="0"/>
              </a:rPr>
              <a:t> = all</a:t>
            </a:r>
          </a:p>
          <a:p>
            <a:r>
              <a:rPr lang="en-US" sz="1400" err="1">
                <a:solidFill>
                  <a:schemeClr val="bg1"/>
                </a:solidFill>
                <a:latin typeface="Cascadia Code" panose="020B0609020000020004" pitchFamily="49" charset="0"/>
                <a:cs typeface="Cascadia Code" panose="020B0609020000020004" pitchFamily="49" charset="0"/>
              </a:rPr>
              <a:t>csharp_new_line_before_else</a:t>
            </a:r>
            <a:r>
              <a:rPr lang="en-US" sz="1400">
                <a:solidFill>
                  <a:schemeClr val="bg1"/>
                </a:solidFill>
                <a:latin typeface="Cascadia Code" panose="020B0609020000020004" pitchFamily="49" charset="0"/>
                <a:cs typeface="Cascadia Code" panose="020B0609020000020004" pitchFamily="49" charset="0"/>
              </a:rPr>
              <a:t> = true</a:t>
            </a:r>
          </a:p>
          <a:p>
            <a:r>
              <a:rPr lang="en-US" sz="1400" err="1">
                <a:solidFill>
                  <a:schemeClr val="bg1"/>
                </a:solidFill>
                <a:latin typeface="Cascadia Code" panose="020B0609020000020004" pitchFamily="49" charset="0"/>
                <a:cs typeface="Cascadia Code" panose="020B0609020000020004" pitchFamily="49" charset="0"/>
              </a:rPr>
              <a:t>csharp_new_line_before_catch</a:t>
            </a:r>
            <a:r>
              <a:rPr lang="en-US" sz="1400">
                <a:solidFill>
                  <a:schemeClr val="bg1"/>
                </a:solidFill>
                <a:latin typeface="Cascadia Code" panose="020B0609020000020004" pitchFamily="49" charset="0"/>
                <a:cs typeface="Cascadia Code" panose="020B0609020000020004" pitchFamily="49" charset="0"/>
              </a:rPr>
              <a:t> = true</a:t>
            </a:r>
          </a:p>
          <a:p>
            <a:r>
              <a:rPr lang="en-US" sz="1400" err="1">
                <a:solidFill>
                  <a:schemeClr val="bg1"/>
                </a:solidFill>
                <a:latin typeface="Cascadia Code" panose="020B0609020000020004" pitchFamily="49" charset="0"/>
                <a:cs typeface="Cascadia Code" panose="020B0609020000020004" pitchFamily="49" charset="0"/>
              </a:rPr>
              <a:t>csharp_new_line_before_finally</a:t>
            </a:r>
            <a:r>
              <a:rPr lang="en-US" sz="1400">
                <a:solidFill>
                  <a:schemeClr val="bg1"/>
                </a:solidFill>
                <a:latin typeface="Cascadia Code" panose="020B0609020000020004" pitchFamily="49" charset="0"/>
                <a:cs typeface="Cascadia Code" panose="020B0609020000020004" pitchFamily="49" charset="0"/>
              </a:rPr>
              <a:t> = true</a:t>
            </a:r>
          </a:p>
          <a:p>
            <a:r>
              <a:rPr lang="en-US" sz="1400">
                <a:solidFill>
                  <a:schemeClr val="bg1"/>
                </a:solidFill>
                <a:latin typeface="Cascadia Code" panose="020B0609020000020004" pitchFamily="49" charset="0"/>
                <a:cs typeface="Cascadia Code" panose="020B0609020000020004" pitchFamily="49" charset="0"/>
              </a:rPr>
              <a:t># Code files</a:t>
            </a:r>
          </a:p>
          <a:p>
            <a:r>
              <a:rPr lang="en-US" sz="1400">
                <a:solidFill>
                  <a:schemeClr val="bg1"/>
                </a:solidFill>
                <a:latin typeface="Cascadia Code" panose="020B0609020000020004" pitchFamily="49" charset="0"/>
                <a:cs typeface="Cascadia Code" panose="020B0609020000020004" pitchFamily="49" charset="0"/>
              </a:rPr>
              <a:t>[*.{</a:t>
            </a:r>
            <a:r>
              <a:rPr lang="en-US" sz="1400" err="1">
                <a:solidFill>
                  <a:schemeClr val="bg1"/>
                </a:solidFill>
                <a:latin typeface="Cascadia Code" panose="020B0609020000020004" pitchFamily="49" charset="0"/>
                <a:cs typeface="Cascadia Code" panose="020B0609020000020004" pitchFamily="49" charset="0"/>
              </a:rPr>
              <a:t>cs,csx,vb,vbx</a:t>
            </a:r>
            <a:r>
              <a:rPr lang="en-US" sz="1400">
                <a:solidFill>
                  <a:schemeClr val="bg1"/>
                </a:solidFill>
                <a:latin typeface="Cascadia Code" panose="020B0609020000020004" pitchFamily="49" charset="0"/>
                <a:cs typeface="Cascadia Code" panose="020B0609020000020004" pitchFamily="49" charset="0"/>
              </a:rPr>
              <a:t>}]</a:t>
            </a:r>
          </a:p>
          <a:p>
            <a:r>
              <a:rPr lang="en-US" sz="1400" err="1">
                <a:solidFill>
                  <a:schemeClr val="bg1"/>
                </a:solidFill>
                <a:latin typeface="Cascadia Code" panose="020B0609020000020004" pitchFamily="49" charset="0"/>
                <a:cs typeface="Cascadia Code" panose="020B0609020000020004" pitchFamily="49" charset="0"/>
              </a:rPr>
              <a:t>indent_size</a:t>
            </a:r>
            <a:r>
              <a:rPr lang="en-US" sz="1400">
                <a:solidFill>
                  <a:schemeClr val="bg1"/>
                </a:solidFill>
                <a:latin typeface="Cascadia Code" panose="020B0609020000020004" pitchFamily="49" charset="0"/>
                <a:cs typeface="Cascadia Code" panose="020B0609020000020004" pitchFamily="49" charset="0"/>
              </a:rPr>
              <a:t> = 4</a:t>
            </a:r>
          </a:p>
        </p:txBody>
      </p:sp>
      <p:sp>
        <p:nvSpPr>
          <p:cNvPr id="8" name="Titel 4">
            <a:extLst>
              <a:ext uri="{FF2B5EF4-FFF2-40B4-BE49-F238E27FC236}">
                <a16:creationId xmlns:a16="http://schemas.microsoft.com/office/drawing/2014/main" id="{EE46B8A4-6CF5-4A17-B94A-1DD11BEFD1F9}"/>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
        <p:nvSpPr>
          <p:cNvPr id="11" name="Text Placeholder 2">
            <a:extLst>
              <a:ext uri="{FF2B5EF4-FFF2-40B4-BE49-F238E27FC236}">
                <a16:creationId xmlns:a16="http://schemas.microsoft.com/office/drawing/2014/main" id="{81C66A56-92E9-4B63-9FDB-112DC7D9EBB0}"/>
              </a:ext>
            </a:extLst>
          </p:cNvPr>
          <p:cNvSpPr>
            <a:spLocks noGrp="1"/>
          </p:cNvSpPr>
          <p:nvPr>
            <p:ph type="body" sz="quarter" idx="11"/>
          </p:nvPr>
        </p:nvSpPr>
        <p:spPr>
          <a:xfrm>
            <a:off x="838801" y="1883313"/>
            <a:ext cx="5002442" cy="3795437"/>
          </a:xfrm>
        </p:spPr>
        <p:txBody>
          <a:bodyPr/>
          <a:lstStyle/>
          <a:p>
            <a:pPr marL="0" indent="0">
              <a:buNone/>
            </a:pPr>
            <a:r>
              <a:rPr lang="en-US" sz="1600" dirty="0"/>
              <a:t>Define and maintain a consistent code style in your codebase using:</a:t>
            </a:r>
          </a:p>
          <a:p>
            <a:r>
              <a:rPr lang="en-US" sz="1600" dirty="0"/>
              <a:t>an </a:t>
            </a:r>
            <a:r>
              <a:rPr lang="en-US" sz="1600" b="1" i="1" dirty="0"/>
              <a:t>.</a:t>
            </a:r>
            <a:r>
              <a:rPr lang="en-US" sz="1600" b="1" i="1" dirty="0" err="1"/>
              <a:t>editorconfig</a:t>
            </a:r>
            <a:r>
              <a:rPr lang="en-US" sz="1600" b="1" i="1" dirty="0"/>
              <a:t> </a:t>
            </a:r>
            <a:r>
              <a:rPr lang="en-US" sz="1600" dirty="0"/>
              <a:t>file</a:t>
            </a:r>
          </a:p>
          <a:p>
            <a:r>
              <a:rPr lang="en-US" sz="1600" b="1" dirty="0"/>
              <a:t>extensions</a:t>
            </a:r>
            <a:r>
              <a:rPr lang="en-US" sz="1600" dirty="0"/>
              <a:t> (</a:t>
            </a:r>
            <a:r>
              <a:rPr lang="en-US" sz="1600" dirty="0" err="1"/>
              <a:t>i.e</a:t>
            </a:r>
            <a:r>
              <a:rPr lang="en-US" sz="1600" dirty="0"/>
              <a:t> </a:t>
            </a:r>
            <a:r>
              <a:rPr lang="en-US" sz="1600" dirty="0" err="1"/>
              <a:t>StyleCop</a:t>
            </a:r>
            <a:r>
              <a:rPr lang="en-US" sz="1600" dirty="0"/>
              <a:t>, </a:t>
            </a:r>
            <a:r>
              <a:rPr lang="en-US" sz="1600" dirty="0" err="1"/>
              <a:t>CodeMaid</a:t>
            </a:r>
            <a:r>
              <a:rPr lang="en-US" sz="1600" dirty="0"/>
              <a:t>, Prettier, Beautify, …)</a:t>
            </a:r>
          </a:p>
          <a:p>
            <a:pPr marL="0" indent="0">
              <a:buNone/>
            </a:pPr>
            <a:endParaRPr lang="en-US" dirty="0"/>
          </a:p>
        </p:txBody>
      </p:sp>
    </p:spTree>
    <p:extLst>
      <p:ext uri="{BB962C8B-B14F-4D97-AF65-F5344CB8AC3E}">
        <p14:creationId xmlns:p14="http://schemas.microsoft.com/office/powerpoint/2010/main" val="1404665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26</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872956"/>
            <a:ext cx="9496205" cy="3112088"/>
          </a:xfrm>
        </p:spPr>
        <p:txBody>
          <a:bodyPr vert="horz" lIns="0" tIns="0" rIns="0" bIns="0" rtlCol="0" anchor="t">
            <a:noAutofit/>
          </a:bodyPr>
          <a:lstStyle/>
          <a:p>
            <a:pPr marL="0" indent="0">
              <a:buNone/>
            </a:pPr>
            <a:r>
              <a:rPr lang="en-US" sz="1600" b="1"/>
              <a:t>Classes</a:t>
            </a:r>
          </a:p>
          <a:p>
            <a:r>
              <a:rPr lang="en-US" sz="1600">
                <a:latin typeface="Calibri"/>
                <a:cs typeface="Calibri"/>
              </a:rPr>
              <a:t>From outside looking in a class has no private variables, is nothing but a set of methods and properties</a:t>
            </a:r>
            <a:endParaRPr lang="en-US" sz="1600"/>
          </a:p>
          <a:p>
            <a:r>
              <a:rPr lang="en-US" sz="1600"/>
              <a:t>Object from outside also don't have variables, no observable state</a:t>
            </a:r>
          </a:p>
          <a:p>
            <a:r>
              <a:rPr lang="en-US" sz="1600"/>
              <a:t>Hide your variables well</a:t>
            </a:r>
          </a:p>
          <a:p>
            <a:r>
              <a:rPr lang="en-US" sz="1600"/>
              <a:t>Cohesive classes - manipulates multiple variables</a:t>
            </a:r>
          </a:p>
          <a:p>
            <a:r>
              <a:rPr lang="en-US" sz="1600">
                <a:latin typeface="Calibri"/>
                <a:cs typeface="Calibri"/>
              </a:rPr>
              <a:t>Bad ex: Car: </a:t>
            </a:r>
            <a:r>
              <a:rPr lang="en-US" sz="1600" err="1">
                <a:latin typeface="Calibri"/>
                <a:cs typeface="Calibri"/>
              </a:rPr>
              <a:t>gallonsOfGas</a:t>
            </a:r>
            <a:r>
              <a:rPr lang="en-US" sz="1600">
                <a:latin typeface="Calibri"/>
                <a:cs typeface="Calibri"/>
              </a:rPr>
              <a:t>, </a:t>
            </a:r>
            <a:r>
              <a:rPr lang="en-US" sz="1600" err="1">
                <a:latin typeface="Calibri"/>
                <a:cs typeface="Calibri"/>
              </a:rPr>
              <a:t>getGallonsOfGas</a:t>
            </a:r>
            <a:r>
              <a:rPr lang="en-US" sz="1600">
                <a:latin typeface="Calibri"/>
                <a:cs typeface="Calibri"/>
              </a:rPr>
              <a:t>() ← ElectricCar ??? </a:t>
            </a:r>
            <a:r>
              <a:rPr lang="en-US" sz="1600" err="1">
                <a:latin typeface="Calibri"/>
                <a:cs typeface="Calibri"/>
              </a:rPr>
              <a:t>NuclearCar</a:t>
            </a:r>
            <a:r>
              <a:rPr lang="en-US" sz="1600">
                <a:latin typeface="Calibri"/>
                <a:cs typeface="Calibri"/>
              </a:rPr>
              <a:t> </a:t>
            </a:r>
            <a:endParaRPr lang="en-US" sz="1600"/>
          </a:p>
          <a:p>
            <a:r>
              <a:rPr lang="en-US" sz="1600">
                <a:latin typeface="Calibri"/>
                <a:cs typeface="Calibri"/>
              </a:rPr>
              <a:t>Good ex: Car: </a:t>
            </a:r>
            <a:r>
              <a:rPr lang="en-US" sz="1600" err="1">
                <a:latin typeface="Calibri"/>
                <a:cs typeface="Calibri"/>
              </a:rPr>
              <a:t>gallonsOfGas</a:t>
            </a:r>
            <a:r>
              <a:rPr lang="en-US" sz="1600">
                <a:latin typeface="Calibri"/>
                <a:cs typeface="Calibri"/>
              </a:rPr>
              <a:t>, </a:t>
            </a:r>
            <a:r>
              <a:rPr lang="en-US" sz="1600" err="1">
                <a:latin typeface="Calibri"/>
                <a:cs typeface="Calibri"/>
              </a:rPr>
              <a:t>getPercentFuel</a:t>
            </a:r>
            <a:r>
              <a:rPr lang="en-US" sz="1600">
                <a:latin typeface="Calibri"/>
                <a:cs typeface="Calibri"/>
              </a:rPr>
              <a:t>() ← ElectricCar ??? </a:t>
            </a:r>
            <a:r>
              <a:rPr lang="en-US" sz="1600" err="1">
                <a:latin typeface="Calibri"/>
                <a:cs typeface="Calibri"/>
              </a:rPr>
              <a:t>NuclearCar</a:t>
            </a:r>
            <a:r>
              <a:rPr lang="en-US" sz="1600">
                <a:latin typeface="Calibri"/>
                <a:cs typeface="Calibri"/>
              </a:rPr>
              <a:t> =&gt; </a:t>
            </a:r>
            <a:r>
              <a:rPr lang="en-US" sz="1600" err="1">
                <a:latin typeface="Calibri"/>
                <a:cs typeface="Calibri"/>
              </a:rPr>
              <a:t>polimorphism</a:t>
            </a:r>
            <a:endParaRPr lang="en-US" sz="1600"/>
          </a:p>
          <a:p>
            <a:r>
              <a:rPr lang="en-US" sz="1600"/>
              <a:t>Polymorphism is the key to independent </a:t>
            </a:r>
            <a:r>
              <a:rPr lang="en-US" sz="1600" err="1"/>
              <a:t>deployability</a:t>
            </a:r>
            <a:r>
              <a:rPr lang="en-US" sz="1600"/>
              <a:t> and plugin structure</a:t>
            </a:r>
            <a:endParaRPr lang="en-150" sz="1600"/>
          </a:p>
        </p:txBody>
      </p:sp>
      <p:sp>
        <p:nvSpPr>
          <p:cNvPr id="7" name="Titel 4">
            <a:extLst>
              <a:ext uri="{FF2B5EF4-FFF2-40B4-BE49-F238E27FC236}">
                <a16:creationId xmlns:a16="http://schemas.microsoft.com/office/drawing/2014/main" id="{8E4E86BC-9415-4FF4-8CE8-CCB4ABFD6A4B}"/>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318385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F8F9-98CF-58BB-F219-12494F7E4698}"/>
              </a:ext>
            </a:extLst>
          </p:cNvPr>
          <p:cNvSpPr>
            <a:spLocks noGrp="1"/>
          </p:cNvSpPr>
          <p:nvPr>
            <p:ph type="title"/>
          </p:nvPr>
        </p:nvSpPr>
        <p:spPr>
          <a:xfrm>
            <a:off x="1387474" y="964800"/>
            <a:ext cx="9966325" cy="491138"/>
          </a:xfrm>
        </p:spPr>
        <p:txBody>
          <a:bodyPr/>
          <a:lstStyle/>
          <a:p>
            <a:r>
              <a:rPr lang="en-US" dirty="0"/>
              <a:t>FORM</a:t>
            </a:r>
          </a:p>
        </p:txBody>
      </p:sp>
      <p:sp>
        <p:nvSpPr>
          <p:cNvPr id="3" name="Slide Number Placeholder 2">
            <a:extLst>
              <a:ext uri="{FF2B5EF4-FFF2-40B4-BE49-F238E27FC236}">
                <a16:creationId xmlns:a16="http://schemas.microsoft.com/office/drawing/2014/main" id="{6C9B5C33-8862-F96C-480D-7E5236E6CFD5}"/>
              </a:ext>
            </a:extLst>
          </p:cNvPr>
          <p:cNvSpPr>
            <a:spLocks noGrp="1"/>
          </p:cNvSpPr>
          <p:nvPr>
            <p:ph type="sldNum" sz="quarter" idx="10"/>
          </p:nvPr>
        </p:nvSpPr>
        <p:spPr/>
        <p:txBody>
          <a:bodyPr/>
          <a:lstStyle/>
          <a:p>
            <a:fld id="{AC9EADA5-491E-8449-B417-673047FD2CD0}" type="slidenum">
              <a:rPr lang="de-DE" smtClean="0"/>
              <a:pPr/>
              <a:t>27</a:t>
            </a:fld>
            <a:endParaRPr lang="de-DE"/>
          </a:p>
        </p:txBody>
      </p:sp>
      <p:sp>
        <p:nvSpPr>
          <p:cNvPr id="4" name="Rectangle 1">
            <a:extLst>
              <a:ext uri="{FF2B5EF4-FFF2-40B4-BE49-F238E27FC236}">
                <a16:creationId xmlns:a16="http://schemas.microsoft.com/office/drawing/2014/main" id="{79080FFD-B837-4385-AC71-990B9E476F6E}"/>
              </a:ext>
            </a:extLst>
          </p:cNvPr>
          <p:cNvSpPr>
            <a:spLocks noChangeArrowheads="1"/>
          </p:cNvSpPr>
          <p:nvPr/>
        </p:nvSpPr>
        <p:spPr bwMode="auto">
          <a:xfrm>
            <a:off x="866321" y="3056376"/>
            <a:ext cx="4487126" cy="1492716"/>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internal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abstract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Car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protected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gallonsOfGas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abstract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Drive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abstract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GetPercentFuel</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CE265BC-0851-4EDA-8460-3156557D97BC}"/>
              </a:ext>
            </a:extLst>
          </p:cNvPr>
          <p:cNvSpPr>
            <a:spLocks noChangeArrowheads="1"/>
          </p:cNvSpPr>
          <p:nvPr/>
        </p:nvSpPr>
        <p:spPr bwMode="auto">
          <a:xfrm>
            <a:off x="6096000" y="1455938"/>
            <a:ext cx="5229319" cy="4693593"/>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internal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ElectricCar</a:t>
            </a:r>
            <a:r>
              <a:rPr kumimoji="0" lang="en-US" altLang="en-US" sz="1300" b="0" i="0" u="none" strike="noStrike" cap="none" normalizeH="0" baseline="0" dirty="0">
                <a:ln>
                  <a:noFill/>
                </a:ln>
                <a:solidFill>
                  <a:srgbClr val="DCDCDC"/>
                </a:solidFill>
                <a:effectLst/>
                <a:latin typeface="Cascadia Code" panose="020B0609020000020004" pitchFamily="49" charset="0"/>
              </a:rPr>
              <a:t> : Car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Drive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GetPercentFuel</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10.0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internal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NuclearCar</a:t>
            </a:r>
            <a:r>
              <a:rPr kumimoji="0" lang="en-US" altLang="en-US" sz="1300" b="0" i="0" u="none" strike="noStrike" cap="none" normalizeH="0" baseline="0" dirty="0">
                <a:ln>
                  <a:noFill/>
                </a:ln>
                <a:solidFill>
                  <a:srgbClr val="DCDCDC"/>
                </a:solidFill>
                <a:effectLst/>
                <a:latin typeface="Cascadia Code" panose="020B0609020000020004" pitchFamily="49" charset="0"/>
              </a:rPr>
              <a:t> : Car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Drive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GetPercentFuel</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10.0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23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317D-0C14-4440-99FA-317146BB04E3}"/>
              </a:ext>
            </a:extLst>
          </p:cNvPr>
          <p:cNvSpPr>
            <a:spLocks noGrp="1"/>
          </p:cNvSpPr>
          <p:nvPr>
            <p:ph type="title"/>
          </p:nvPr>
        </p:nvSpPr>
        <p:spPr>
          <a:xfrm>
            <a:off x="1387474" y="964800"/>
            <a:ext cx="9966325" cy="517771"/>
          </a:xfrm>
        </p:spPr>
        <p:txBody>
          <a:bodyPr/>
          <a:lstStyle/>
          <a:p>
            <a:r>
              <a:rPr lang="en-US" dirty="0"/>
              <a:t>FORM</a:t>
            </a:r>
          </a:p>
        </p:txBody>
      </p:sp>
      <p:sp>
        <p:nvSpPr>
          <p:cNvPr id="3" name="Slide Number Placeholder 2">
            <a:extLst>
              <a:ext uri="{FF2B5EF4-FFF2-40B4-BE49-F238E27FC236}">
                <a16:creationId xmlns:a16="http://schemas.microsoft.com/office/drawing/2014/main" id="{9EDF2AF6-EB13-4422-8ACD-B9617859405C}"/>
              </a:ext>
            </a:extLst>
          </p:cNvPr>
          <p:cNvSpPr>
            <a:spLocks noGrp="1"/>
          </p:cNvSpPr>
          <p:nvPr>
            <p:ph type="sldNum" sz="quarter" idx="10"/>
          </p:nvPr>
        </p:nvSpPr>
        <p:spPr/>
        <p:txBody>
          <a:bodyPr/>
          <a:lstStyle/>
          <a:p>
            <a:fld id="{AC9EADA5-491E-8449-B417-673047FD2CD0}" type="slidenum">
              <a:rPr lang="de-DE" smtClean="0"/>
              <a:pPr/>
              <a:t>28</a:t>
            </a:fld>
            <a:endParaRPr lang="de-DE"/>
          </a:p>
        </p:txBody>
      </p:sp>
      <p:sp>
        <p:nvSpPr>
          <p:cNvPr id="4" name="Rectangle 1">
            <a:extLst>
              <a:ext uri="{FF2B5EF4-FFF2-40B4-BE49-F238E27FC236}">
                <a16:creationId xmlns:a16="http://schemas.microsoft.com/office/drawing/2014/main" id="{6805A390-2DB7-4BA0-B1EC-6564C97ED5B3}"/>
              </a:ext>
            </a:extLst>
          </p:cNvPr>
          <p:cNvSpPr>
            <a:spLocks noChangeArrowheads="1"/>
          </p:cNvSpPr>
          <p:nvPr/>
        </p:nvSpPr>
        <p:spPr bwMode="auto">
          <a:xfrm>
            <a:off x="908080" y="2413337"/>
            <a:ext cx="3808521" cy="289310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internal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CarDriver</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569CD6"/>
                </a:solidFill>
                <a:effectLst/>
                <a:latin typeface="Cascadia Code" panose="020B0609020000020004" pitchFamily="49" charset="0"/>
              </a:rPr>
              <a:t>readonly</a:t>
            </a:r>
            <a:r>
              <a:rPr kumimoji="0" lang="en-US" altLang="en-US" sz="1300" b="0" i="0" u="none" strike="noStrike" cap="none" normalizeH="0" baseline="0" dirty="0">
                <a:ln>
                  <a:noFill/>
                </a:ln>
                <a:solidFill>
                  <a:srgbClr val="DCDCDC"/>
                </a:solidFill>
                <a:effectLst/>
                <a:latin typeface="Cascadia Code" panose="020B0609020000020004" pitchFamily="49" charset="0"/>
              </a:rPr>
              <a:t> Car </a:t>
            </a:r>
            <a:r>
              <a:rPr kumimoji="0" lang="en-US" altLang="en-US" sz="1300" b="0" i="0" u="none" strike="noStrike" cap="none" normalizeH="0" baseline="0" dirty="0" err="1">
                <a:ln>
                  <a:noFill/>
                </a:ln>
                <a:solidFill>
                  <a:srgbClr val="DCDCDC"/>
                </a:solidFill>
                <a:effectLst/>
                <a:latin typeface="Cascadia Code" panose="020B0609020000020004" pitchFamily="49" charset="0"/>
              </a:rPr>
              <a:t>anyCar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CarDriver</a:t>
            </a:r>
            <a:r>
              <a:rPr kumimoji="0" lang="en-US" altLang="en-US" sz="1300" b="0" i="0" u="none" strike="noStrike" cap="none" normalizeH="0" baseline="0" dirty="0">
                <a:ln>
                  <a:noFill/>
                </a:ln>
                <a:solidFill>
                  <a:srgbClr val="DCDCDC"/>
                </a:solidFill>
                <a:effectLst/>
                <a:latin typeface="Cascadia Code" panose="020B0609020000020004" pitchFamily="49" charset="0"/>
              </a:rPr>
              <a:t>(Car </a:t>
            </a:r>
            <a:r>
              <a:rPr kumimoji="0" lang="en-US" altLang="en-US" sz="1300" b="0" i="0" u="none" strike="noStrike" cap="none" normalizeH="0" baseline="0" dirty="0" err="1">
                <a:ln>
                  <a:noFill/>
                </a:ln>
                <a:solidFill>
                  <a:srgbClr val="9CDCFE"/>
                </a:solidFill>
                <a:effectLst/>
                <a:latin typeface="Cascadia Code" panose="020B0609020000020004" pitchFamily="49" charset="0"/>
              </a:rPr>
              <a:t>anyCar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569CD6"/>
                </a:solidFill>
                <a:effectLst/>
                <a:latin typeface="Cascadia Code" panose="020B0609020000020004" pitchFamily="49" charset="0"/>
              </a:rPr>
              <a:t>this</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anyCar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anyCar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Race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569CD6"/>
                </a:solidFill>
                <a:effectLst/>
                <a:latin typeface="Cascadia Code" panose="020B0609020000020004" pitchFamily="49" charset="0"/>
              </a:rPr>
              <a:t>this</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anyCar</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Drive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33F55927-1672-47C9-BA31-5DDE0A53F53C}"/>
              </a:ext>
            </a:extLst>
          </p:cNvPr>
          <p:cNvSpPr>
            <a:spLocks noChangeArrowheads="1"/>
          </p:cNvSpPr>
          <p:nvPr/>
        </p:nvSpPr>
        <p:spPr bwMode="auto">
          <a:xfrm>
            <a:off x="5625484" y="2413338"/>
            <a:ext cx="5758308" cy="289310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internal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CarInteractions</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StartRace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 </a:t>
            </a:r>
          </a:p>
          <a:p>
            <a:pPr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DCDCDC"/>
                </a:solidFill>
                <a:latin typeface="Cascadia Code" panose="020B0609020000020004" pitchFamily="49" charset="0"/>
              </a:rPr>
              <a:t>Car </a:t>
            </a:r>
            <a:r>
              <a:rPr lang="en-US" altLang="en-US" sz="1300" dirty="0" err="1">
                <a:solidFill>
                  <a:srgbClr val="9CDCFE"/>
                </a:solidFill>
                <a:latin typeface="Cascadia Code" panose="020B0609020000020004" pitchFamily="49" charset="0"/>
              </a:rPr>
              <a:t>nuclearCar</a:t>
            </a:r>
            <a:r>
              <a:rPr lang="en-US" altLang="en-US" sz="1300" dirty="0">
                <a:solidFill>
                  <a:srgbClr val="DCDCDC"/>
                </a:solidFill>
                <a:latin typeface="Cascadia Code" panose="020B0609020000020004" pitchFamily="49" charset="0"/>
              </a:rPr>
              <a:t> </a:t>
            </a:r>
            <a:r>
              <a:rPr lang="en-US" altLang="en-US" sz="1300" dirty="0">
                <a:solidFill>
                  <a:srgbClr val="B4B4B4"/>
                </a:solidFill>
                <a:latin typeface="Cascadia Code" panose="020B0609020000020004" pitchFamily="49" charset="0"/>
              </a:rPr>
              <a:t>=</a:t>
            </a:r>
            <a:r>
              <a:rPr lang="en-US" altLang="en-US" sz="1300" dirty="0">
                <a:solidFill>
                  <a:srgbClr val="DCDCDC"/>
                </a:solidFill>
                <a:latin typeface="Cascadia Code" panose="020B0609020000020004" pitchFamily="49" charset="0"/>
              </a:rPr>
              <a:t> </a:t>
            </a:r>
            <a:r>
              <a:rPr lang="en-US" altLang="en-US" sz="1300" dirty="0">
                <a:solidFill>
                  <a:srgbClr val="569CD6"/>
                </a:solidFill>
                <a:latin typeface="Cascadia Code" panose="020B0609020000020004" pitchFamily="49" charset="0"/>
              </a:rPr>
              <a:t>new</a:t>
            </a:r>
            <a:r>
              <a:rPr lang="en-US" altLang="en-US" sz="1300" dirty="0">
                <a:solidFill>
                  <a:srgbClr val="DCDCDC"/>
                </a:solidFill>
                <a:latin typeface="Cascadia Code" panose="020B0609020000020004" pitchFamily="49" charset="0"/>
              </a:rPr>
              <a:t> </a:t>
            </a:r>
            <a:r>
              <a:rPr lang="en-US" altLang="en-US" sz="1300" dirty="0" err="1">
                <a:solidFill>
                  <a:srgbClr val="DCDCDC"/>
                </a:solidFill>
                <a:latin typeface="Cascadia Code" panose="020B0609020000020004" pitchFamily="49" charset="0"/>
              </a:rPr>
              <a:t>NuclearCar</a:t>
            </a:r>
            <a:r>
              <a:rPr lang="en-US" altLang="en-US" sz="1300" dirty="0">
                <a:solidFill>
                  <a:srgbClr val="DCDCDC"/>
                </a:solidFill>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Car </a:t>
            </a:r>
            <a:r>
              <a:rPr kumimoji="0" lang="en-US" altLang="en-US" sz="1300" b="0" i="0" u="none" strike="noStrike" cap="none" normalizeH="0" baseline="0" dirty="0" err="1">
                <a:ln>
                  <a:noFill/>
                </a:ln>
                <a:solidFill>
                  <a:srgbClr val="9CDCFE"/>
                </a:solidFill>
                <a:effectLst/>
                <a:latin typeface="Cascadia Code" panose="020B0609020000020004" pitchFamily="49" charset="0"/>
              </a:rPr>
              <a:t>electricCar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ElectricCar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CarDriver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verstappen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CarDriver</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nuclearCar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verstappen</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Race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CarDriver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9CDCFE"/>
                </a:solidFill>
                <a:effectLst/>
                <a:latin typeface="Cascadia Code" panose="020B0609020000020004" pitchFamily="49" charset="0"/>
              </a:rPr>
              <a:t>leclerc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CarDriver</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electricCar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leclerc</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Race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3816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29</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872956"/>
            <a:ext cx="9496205" cy="3112088"/>
          </a:xfrm>
        </p:spPr>
        <p:txBody>
          <a:bodyPr>
            <a:noAutofit/>
          </a:bodyPr>
          <a:lstStyle/>
          <a:p>
            <a:pPr marL="0" indent="0">
              <a:buNone/>
            </a:pPr>
            <a:r>
              <a:rPr lang="en-US" sz="1600" b="1"/>
              <a:t>Data structures</a:t>
            </a:r>
          </a:p>
          <a:p>
            <a:r>
              <a:rPr lang="en-US" sz="1600"/>
              <a:t>Kind of the opposite of the class</a:t>
            </a:r>
          </a:p>
          <a:p>
            <a:r>
              <a:rPr lang="en-US" sz="1600"/>
              <a:t>Public variables, no functions</a:t>
            </a:r>
          </a:p>
          <a:p>
            <a:r>
              <a:rPr lang="en-US" sz="1600"/>
              <a:t>May have methods but they are manipulating individual variables.</a:t>
            </a:r>
          </a:p>
          <a:p>
            <a:r>
              <a:rPr lang="en-US" sz="1600"/>
              <a:t>The methods expose implementation, they don't hide it, they don't abstract it</a:t>
            </a:r>
          </a:p>
          <a:p>
            <a:r>
              <a:rPr lang="en-US" sz="1600"/>
              <a:t>The opposite of Tell don't ask</a:t>
            </a:r>
            <a:endParaRPr lang="en-150" sz="1600"/>
          </a:p>
        </p:txBody>
      </p:sp>
      <p:sp>
        <p:nvSpPr>
          <p:cNvPr id="7" name="Titel 4">
            <a:extLst>
              <a:ext uri="{FF2B5EF4-FFF2-40B4-BE49-F238E27FC236}">
                <a16:creationId xmlns:a16="http://schemas.microsoft.com/office/drawing/2014/main" id="{E4241106-5ADB-4755-AC89-C3AFC7A8E774}"/>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3951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CAA9435-0E1D-481B-9129-32B11BD7CC80}"/>
              </a:ext>
            </a:extLst>
          </p:cNvPr>
          <p:cNvSpPr>
            <a:spLocks noGrp="1"/>
          </p:cNvSpPr>
          <p:nvPr>
            <p:ph type="title"/>
          </p:nvPr>
        </p:nvSpPr>
        <p:spPr>
          <a:xfrm>
            <a:off x="1387475" y="964800"/>
            <a:ext cx="9585325" cy="495510"/>
          </a:xfrm>
        </p:spPr>
        <p:txBody>
          <a:bodyPr>
            <a:normAutofit/>
          </a:bodyPr>
          <a:lstStyle/>
          <a:p>
            <a:r>
              <a:rPr lang="en-US" altLang="en-US"/>
              <a:t>Cl</a:t>
            </a:r>
            <a:r>
              <a:rPr lang="en-150" altLang="en-US"/>
              <a:t>e</a:t>
            </a:r>
            <a:r>
              <a:rPr lang="en-US" altLang="en-US"/>
              <a:t>a</a:t>
            </a:r>
            <a:r>
              <a:rPr lang="en-150" altLang="en-US"/>
              <a:t>n </a:t>
            </a:r>
            <a:r>
              <a:rPr lang="en-US" altLang="en-US"/>
              <a:t>c</a:t>
            </a:r>
            <a:r>
              <a:rPr lang="en-150" altLang="en-US"/>
              <a:t>o</a:t>
            </a:r>
            <a:r>
              <a:rPr lang="en-US" altLang="en-US"/>
              <a:t>d</a:t>
            </a:r>
            <a:r>
              <a:rPr lang="en-150" altLang="en-US"/>
              <a:t>e</a:t>
            </a:r>
            <a:endParaRPr lang="de-DE"/>
          </a:p>
        </p:txBody>
      </p:sp>
      <p:sp>
        <p:nvSpPr>
          <p:cNvPr id="2" name="Foliennummernplatzhalter 1">
            <a:extLst>
              <a:ext uri="{FF2B5EF4-FFF2-40B4-BE49-F238E27FC236}">
                <a16:creationId xmlns:a16="http://schemas.microsoft.com/office/drawing/2014/main" id="{A7047D9D-CE89-437C-BC70-565D4CEB9694}"/>
              </a:ext>
            </a:extLst>
          </p:cNvPr>
          <p:cNvSpPr>
            <a:spLocks noGrp="1"/>
          </p:cNvSpPr>
          <p:nvPr>
            <p:ph type="sldNum" sz="quarter" idx="10"/>
          </p:nvPr>
        </p:nvSpPr>
        <p:spPr/>
        <p:txBody>
          <a:bodyPr/>
          <a:lstStyle/>
          <a:p>
            <a:fld id="{AC9EADA5-491E-8449-B417-673047FD2CD0}" type="slidenum">
              <a:rPr lang="de-DE" smtClean="0"/>
              <a:pPr/>
              <a:t>3</a:t>
            </a:fld>
            <a:endParaRPr lang="de-DE"/>
          </a:p>
        </p:txBody>
      </p:sp>
      <p:sp>
        <p:nvSpPr>
          <p:cNvPr id="6" name="Textplatzhalter 5">
            <a:extLst>
              <a:ext uri="{FF2B5EF4-FFF2-40B4-BE49-F238E27FC236}">
                <a16:creationId xmlns:a16="http://schemas.microsoft.com/office/drawing/2014/main" id="{E3A3E446-0247-41F1-8612-9B7560A22338}"/>
              </a:ext>
            </a:extLst>
          </p:cNvPr>
          <p:cNvSpPr>
            <a:spLocks noGrp="1"/>
          </p:cNvSpPr>
          <p:nvPr>
            <p:ph type="body" sz="quarter" idx="12"/>
          </p:nvPr>
        </p:nvSpPr>
        <p:spPr>
          <a:xfrm>
            <a:off x="534987" y="1651379"/>
            <a:ext cx="5275263" cy="4239440"/>
          </a:xfrm>
        </p:spPr>
        <p:txBody>
          <a:bodyPr vert="horz" lIns="0" tIns="0" rIns="0" bIns="0" rtlCol="0" anchor="t">
            <a:noAutofit/>
          </a:bodyPr>
          <a:lstStyle/>
          <a:p>
            <a:pPr marL="0" indent="0">
              <a:lnSpc>
                <a:spcPct val="150000"/>
              </a:lnSpc>
              <a:buNone/>
              <a:defRPr/>
            </a:pPr>
            <a:r>
              <a:rPr lang="en-150" altLang="en-US" sz="1600" b="1">
                <a:latin typeface="Calibri"/>
                <a:cs typeface="Calibri"/>
              </a:rPr>
              <a:t>W</a:t>
            </a:r>
            <a:r>
              <a:rPr lang="en-US" altLang="en-US" sz="1600" b="1">
                <a:latin typeface="Calibri"/>
                <a:cs typeface="Calibri"/>
              </a:rPr>
              <a:t>h</a:t>
            </a:r>
            <a:r>
              <a:rPr lang="en-150" altLang="en-US" sz="1600" b="1">
                <a:latin typeface="Calibri"/>
                <a:cs typeface="Calibri"/>
              </a:rPr>
              <a:t>a</a:t>
            </a:r>
            <a:r>
              <a:rPr lang="en-US" altLang="en-US" sz="1600" b="1">
                <a:latin typeface="Calibri"/>
                <a:cs typeface="Calibri"/>
              </a:rPr>
              <a:t>t</a:t>
            </a:r>
            <a:r>
              <a:rPr lang="en-150" altLang="en-US" sz="1600" b="1">
                <a:latin typeface="Calibri"/>
                <a:cs typeface="Calibri"/>
              </a:rPr>
              <a:t> </a:t>
            </a:r>
            <a:r>
              <a:rPr lang="en-US" altLang="en-US" sz="1600" b="1" err="1">
                <a:latin typeface="Calibri"/>
                <a:cs typeface="Calibri"/>
              </a:rPr>
              <a:t>i</a:t>
            </a:r>
            <a:r>
              <a:rPr lang="en-150" altLang="en-US" sz="1600" b="1">
                <a:latin typeface="Calibri"/>
                <a:cs typeface="Calibri"/>
              </a:rPr>
              <a:t>s Cl</a:t>
            </a:r>
            <a:r>
              <a:rPr lang="en-US" altLang="en-US" sz="1600" b="1">
                <a:latin typeface="Calibri"/>
                <a:cs typeface="Calibri"/>
              </a:rPr>
              <a:t>e</a:t>
            </a:r>
            <a:r>
              <a:rPr lang="en-150" altLang="en-US" sz="1600" b="1">
                <a:latin typeface="Calibri"/>
                <a:cs typeface="Calibri"/>
              </a:rPr>
              <a:t>a</a:t>
            </a:r>
            <a:r>
              <a:rPr lang="en-US" altLang="en-US" sz="1600" b="1">
                <a:latin typeface="Calibri"/>
                <a:cs typeface="Calibri"/>
              </a:rPr>
              <a:t>n</a:t>
            </a:r>
            <a:r>
              <a:rPr lang="en-150" altLang="en-US" sz="1600" b="1">
                <a:latin typeface="Calibri"/>
                <a:cs typeface="Calibri"/>
              </a:rPr>
              <a:t> </a:t>
            </a:r>
            <a:r>
              <a:rPr lang="en-US" altLang="en-US" sz="1600" b="1">
                <a:latin typeface="Calibri"/>
                <a:cs typeface="Calibri"/>
              </a:rPr>
              <a:t>Cod</a:t>
            </a:r>
            <a:r>
              <a:rPr lang="en-150" altLang="en-US" sz="1600" b="1">
                <a:latin typeface="Calibri"/>
                <a:cs typeface="Calibri"/>
              </a:rPr>
              <a:t>e?</a:t>
            </a:r>
            <a:endParaRPr lang="de-DE" altLang="en-US" sz="1600" b="1">
              <a:latin typeface="Calibri"/>
              <a:cs typeface="Calibri"/>
            </a:endParaRPr>
          </a:p>
          <a:p>
            <a:pPr>
              <a:spcAft>
                <a:spcPts val="600"/>
              </a:spcAft>
              <a:defRPr/>
            </a:pPr>
            <a:r>
              <a:rPr lang="en-US" sz="1600">
                <a:latin typeface="Calibri"/>
                <a:cs typeface="Calibri"/>
              </a:rPr>
              <a:t>"I like my code to be elegant and ef</a:t>
            </a:r>
            <a:r>
              <a:rPr lang="en-150" sz="1600">
                <a:latin typeface="Calibri"/>
                <a:cs typeface="Calibri"/>
              </a:rPr>
              <a:t>f</a:t>
            </a:r>
            <a:r>
              <a:rPr lang="en-US" sz="1600">
                <a:latin typeface="Calibri"/>
                <a:cs typeface="Calibri"/>
              </a:rPr>
              <a:t>icient...Clean code does one thing well“ -</a:t>
            </a:r>
            <a:r>
              <a:rPr lang="en-US" sz="1600">
                <a:solidFill>
                  <a:srgbClr val="424242"/>
                </a:solidFill>
                <a:latin typeface="Calibri"/>
                <a:cs typeface="Calibri"/>
              </a:rPr>
              <a:t> Bjarne Stroustrup, inventor of C++ and author of The C++ Programming Language</a:t>
            </a:r>
            <a:endParaRPr lang="en-US" sz="1600">
              <a:latin typeface="Calibri"/>
              <a:cs typeface="Calibri"/>
            </a:endParaRPr>
          </a:p>
          <a:p>
            <a:pPr>
              <a:spcAft>
                <a:spcPts val="600"/>
              </a:spcAft>
              <a:defRPr/>
            </a:pPr>
            <a:r>
              <a:rPr lang="en-US" sz="1600">
                <a:latin typeface="Calibri"/>
                <a:cs typeface="Calibri"/>
              </a:rPr>
              <a:t>"Clean code is simple and direct. Clean code reads like well-written prose“ - Grady </a:t>
            </a:r>
            <a:r>
              <a:rPr lang="en-US" sz="1600" err="1">
                <a:latin typeface="Calibri"/>
                <a:cs typeface="Calibri"/>
              </a:rPr>
              <a:t>Booch</a:t>
            </a:r>
            <a:r>
              <a:rPr lang="en-US" sz="1600">
                <a:latin typeface="Calibri"/>
                <a:cs typeface="Calibri"/>
              </a:rPr>
              <a:t>, author of Object Oriented Analysis and Design with Applications</a:t>
            </a:r>
          </a:p>
          <a:p>
            <a:pPr>
              <a:spcAft>
                <a:spcPts val="600"/>
              </a:spcAft>
              <a:defRPr/>
            </a:pPr>
            <a:r>
              <a:rPr lang="en-US" sz="1600">
                <a:latin typeface="Calibri"/>
                <a:cs typeface="Calibri"/>
              </a:rPr>
              <a:t>"Clean code always looks like it was written by someone who cares.“ - Michael Feathers, author of Working Effectively with Legacy Code</a:t>
            </a:r>
          </a:p>
          <a:p>
            <a:pPr>
              <a:spcAft>
                <a:spcPts val="600"/>
              </a:spcAft>
              <a:defRPr/>
            </a:pPr>
            <a:r>
              <a:rPr lang="en-US" sz="1600">
                <a:latin typeface="Calibri"/>
                <a:cs typeface="Calibri"/>
              </a:rPr>
              <a:t>“You know you are working on clean code when each routine you read turns out to be pretty much what you expected." - Ward Cunningham, inventor of Wiki, inventor of Fit</a:t>
            </a:r>
            <a:endParaRPr lang="en-150" sz="1600"/>
          </a:p>
          <a:p>
            <a:pPr>
              <a:lnSpc>
                <a:spcPct val="150000"/>
              </a:lnSpc>
              <a:defRPr/>
            </a:pPr>
            <a:endParaRPr lang="de-DE" sz="1600"/>
          </a:p>
        </p:txBody>
      </p:sp>
      <p:sp>
        <p:nvSpPr>
          <p:cNvPr id="8" name="Textplatzhalter 5">
            <a:extLst>
              <a:ext uri="{FF2B5EF4-FFF2-40B4-BE49-F238E27FC236}">
                <a16:creationId xmlns:a16="http://schemas.microsoft.com/office/drawing/2014/main" id="{4F9E1BD4-A15B-4E03-836F-24F0476CC0AE}"/>
              </a:ext>
            </a:extLst>
          </p:cNvPr>
          <p:cNvSpPr txBox="1">
            <a:spLocks/>
          </p:cNvSpPr>
          <p:nvPr/>
        </p:nvSpPr>
        <p:spPr>
          <a:xfrm>
            <a:off x="6096000" y="1651379"/>
            <a:ext cx="5776695" cy="4239440"/>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Zapf Dingbats"/>
              <a:buNone/>
              <a:defRPr/>
            </a:pPr>
            <a:r>
              <a:rPr lang="en-US" altLang="en-US" sz="1600" b="1"/>
              <a:t>Why should have clean code?</a:t>
            </a:r>
            <a:endParaRPr lang="en-150" altLang="en-US" sz="1600" b="1"/>
          </a:p>
          <a:p>
            <a:pPr>
              <a:lnSpc>
                <a:spcPct val="150000"/>
              </a:lnSpc>
              <a:defRPr/>
            </a:pPr>
            <a:r>
              <a:rPr lang="en-150" altLang="en-US" sz="1600">
                <a:latin typeface="Calibri"/>
                <a:cs typeface="Calibri"/>
              </a:rPr>
              <a:t>B</a:t>
            </a:r>
            <a:r>
              <a:rPr lang="en-US" altLang="en-US" sz="1600">
                <a:latin typeface="Calibri"/>
                <a:cs typeface="Calibri"/>
              </a:rPr>
              <a:t>ad code will slow you down</a:t>
            </a:r>
            <a:endParaRPr lang="en-150" altLang="en-US" sz="1600">
              <a:latin typeface="Calibri"/>
              <a:cs typeface="Calibri"/>
            </a:endParaRPr>
          </a:p>
          <a:p>
            <a:pPr>
              <a:defRPr/>
            </a:pPr>
            <a:r>
              <a:rPr lang="en-US" sz="1600">
                <a:latin typeface="Calibri"/>
                <a:cs typeface="Calibri"/>
              </a:rPr>
              <a:t>It was the bad code that brought the company down.</a:t>
            </a:r>
            <a:endParaRPr lang="en-US" sz="1600"/>
          </a:p>
          <a:p>
            <a:pPr>
              <a:defRPr/>
            </a:pPr>
            <a:r>
              <a:rPr lang="en-US" sz="1600">
                <a:latin typeface="Calibri"/>
                <a:cs typeface="Calibri"/>
              </a:rPr>
              <a:t>The Total Cost of Owning a Mess</a:t>
            </a:r>
          </a:p>
          <a:p>
            <a:pPr marL="0" indent="0">
              <a:lnSpc>
                <a:spcPct val="150000"/>
              </a:lnSpc>
              <a:buFontTx/>
              <a:buNone/>
              <a:defRPr/>
            </a:pPr>
            <a:r>
              <a:rPr lang="de-DE" altLang="en-US" sz="1600" b="1"/>
              <a:t>The boy scout rule</a:t>
            </a:r>
          </a:p>
          <a:p>
            <a:pPr>
              <a:lnSpc>
                <a:spcPct val="150000"/>
              </a:lnSpc>
              <a:defRPr/>
            </a:pPr>
            <a:r>
              <a:rPr lang="en-US" altLang="en-US" sz="1600"/>
              <a:t>"leave the world better than you founded“</a:t>
            </a:r>
          </a:p>
          <a:p>
            <a:pPr marL="0" indent="0">
              <a:lnSpc>
                <a:spcPct val="150000"/>
              </a:lnSpc>
              <a:buNone/>
              <a:defRPr/>
            </a:pPr>
            <a:endParaRPr lang="en-US" sz="1600" b="1"/>
          </a:p>
          <a:p>
            <a:pPr marL="0" indent="0">
              <a:lnSpc>
                <a:spcPct val="150000"/>
              </a:lnSpc>
              <a:buNone/>
              <a:defRPr/>
            </a:pPr>
            <a:r>
              <a:rPr lang="en-US" sz="1600" b="1"/>
              <a:t>Book:</a:t>
            </a:r>
          </a:p>
          <a:p>
            <a:pPr marL="0" indent="0">
              <a:lnSpc>
                <a:spcPct val="100000"/>
              </a:lnSpc>
              <a:buNone/>
              <a:defRPr/>
            </a:pPr>
            <a:r>
              <a:rPr lang="en-US" sz="1600"/>
              <a:t>Clean Code - A Handbook of Agile Software Craftsmanship </a:t>
            </a:r>
          </a:p>
          <a:p>
            <a:pPr marL="0" indent="0">
              <a:lnSpc>
                <a:spcPct val="100000"/>
              </a:lnSpc>
              <a:buNone/>
              <a:defRPr/>
            </a:pPr>
            <a:r>
              <a:rPr lang="en-US" sz="1600"/>
              <a:t>Robert C. Martin</a:t>
            </a:r>
            <a:endParaRPr lang="de-DE" sz="1600"/>
          </a:p>
        </p:txBody>
      </p:sp>
    </p:spTree>
    <p:extLst>
      <p:ext uri="{BB962C8B-B14F-4D97-AF65-F5344CB8AC3E}">
        <p14:creationId xmlns:p14="http://schemas.microsoft.com/office/powerpoint/2010/main" val="2846947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28D5-F8DC-49B8-B12F-4227FCDDB374}"/>
              </a:ext>
            </a:extLst>
          </p:cNvPr>
          <p:cNvSpPr>
            <a:spLocks noGrp="1"/>
          </p:cNvSpPr>
          <p:nvPr>
            <p:ph type="title"/>
          </p:nvPr>
        </p:nvSpPr>
        <p:spPr>
          <a:xfrm>
            <a:off x="1387474" y="964800"/>
            <a:ext cx="9966325" cy="529022"/>
          </a:xfrm>
        </p:spPr>
        <p:txBody>
          <a:bodyPr/>
          <a:lstStyle/>
          <a:p>
            <a:r>
              <a:rPr lang="en-US" dirty="0"/>
              <a:t>FORM</a:t>
            </a:r>
          </a:p>
        </p:txBody>
      </p:sp>
      <p:sp>
        <p:nvSpPr>
          <p:cNvPr id="3" name="Slide Number Placeholder 2">
            <a:extLst>
              <a:ext uri="{FF2B5EF4-FFF2-40B4-BE49-F238E27FC236}">
                <a16:creationId xmlns:a16="http://schemas.microsoft.com/office/drawing/2014/main" id="{42C36C70-5760-4507-9B4F-3075FC2AC1CD}"/>
              </a:ext>
            </a:extLst>
          </p:cNvPr>
          <p:cNvSpPr>
            <a:spLocks noGrp="1"/>
          </p:cNvSpPr>
          <p:nvPr>
            <p:ph type="sldNum" sz="quarter" idx="10"/>
          </p:nvPr>
        </p:nvSpPr>
        <p:spPr/>
        <p:txBody>
          <a:bodyPr/>
          <a:lstStyle/>
          <a:p>
            <a:fld id="{AC9EADA5-491E-8449-B417-673047FD2CD0}" type="slidenum">
              <a:rPr lang="de-DE" smtClean="0"/>
              <a:pPr/>
              <a:t>30</a:t>
            </a:fld>
            <a:endParaRPr lang="de-DE"/>
          </a:p>
        </p:txBody>
      </p:sp>
      <p:sp>
        <p:nvSpPr>
          <p:cNvPr id="4" name="Rectangle 1">
            <a:extLst>
              <a:ext uri="{FF2B5EF4-FFF2-40B4-BE49-F238E27FC236}">
                <a16:creationId xmlns:a16="http://schemas.microsoft.com/office/drawing/2014/main" id="{62CA6B7F-8392-49F1-ADC2-DC63409F0A5A}"/>
              </a:ext>
            </a:extLst>
          </p:cNvPr>
          <p:cNvSpPr>
            <a:spLocks noChangeArrowheads="1"/>
          </p:cNvSpPr>
          <p:nvPr/>
        </p:nvSpPr>
        <p:spPr bwMode="auto">
          <a:xfrm>
            <a:off x="6888409" y="1683354"/>
            <a:ext cx="3509294" cy="2092881"/>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err="1">
                <a:ln>
                  <a:noFill/>
                </a:ln>
                <a:solidFill>
                  <a:srgbClr val="569CD6"/>
                </a:solidFill>
                <a:effectLst/>
                <a:latin typeface="Cascadia Code"/>
              </a:rPr>
              <a:t>enum</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B8D7A3"/>
                </a:solidFill>
                <a:latin typeface="Cascadia Code"/>
              </a:rPr>
              <a:t>EEmployeeType</a:t>
            </a:r>
            <a:endParaRPr kumimoji="0" lang="en-US" altLang="en-US" sz="1300" b="0" i="0" u="none" strike="noStrike" cap="none" normalizeH="0" baseline="0" dirty="0" err="1">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Hourly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0</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Salaried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B5CEA8"/>
                </a:solidFill>
                <a:effectLst/>
                <a:latin typeface="Cascadia Code" panose="020B0609020000020004" pitchFamily="49" charset="0"/>
              </a:rPr>
              <a:t>1</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a:rPr>
              <a:t>interface</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B8D7A3"/>
                </a:solidFill>
                <a:latin typeface="Cascadia Code"/>
              </a:rPr>
              <a:t>IEmployee</a:t>
            </a:r>
            <a:endParaRPr kumimoji="0" lang="en-US" altLang="en-US" sz="1300" b="0" i="0" u="none" strike="noStrike" cap="none" normalizeH="0" baseline="0" dirty="0" err="1">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a:ln>
                  <a:noFill/>
                </a:ln>
                <a:solidFill>
                  <a:srgbClr val="DCDCDC"/>
                </a:solidFill>
                <a:effectLst/>
                <a:latin typeface="Cascadia Code"/>
              </a:rPr>
              <a:t> Type { </a:t>
            </a:r>
            <a:r>
              <a:rPr kumimoji="0" lang="en-US" altLang="en-US" sz="1300" b="0" i="0" u="none" strike="noStrike" cap="none" normalizeH="0" baseline="0" dirty="0">
                <a:ln>
                  <a:noFill/>
                </a:ln>
                <a:solidFill>
                  <a:srgbClr val="569CD6"/>
                </a:solidFill>
                <a:effectLst/>
                <a:latin typeface="Cascadia Code"/>
              </a:rPr>
              <a:t>get</a:t>
            </a:r>
            <a:r>
              <a:rPr kumimoji="0" lang="en-US" altLang="en-US" sz="1300" b="0" i="0" u="none" strike="noStrike" cap="none" normalizeH="0" baseline="0" dirty="0">
                <a:ln>
                  <a:noFill/>
                </a:ln>
                <a:solidFill>
                  <a:srgbClr val="DCDCDC"/>
                </a:solidFill>
                <a:effectLst/>
                <a:latin typeface="Cascadia Code"/>
              </a:rPr>
              <a:t>; }</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0ED35D7-7062-4C0A-A8FF-659754E78DC7}"/>
              </a:ext>
            </a:extLst>
          </p:cNvPr>
          <p:cNvSpPr>
            <a:spLocks noChangeArrowheads="1"/>
          </p:cNvSpPr>
          <p:nvPr/>
        </p:nvSpPr>
        <p:spPr bwMode="auto">
          <a:xfrm>
            <a:off x="6888409" y="3965768"/>
            <a:ext cx="3516936" cy="2292935"/>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a:rPr>
              <a:t>class</a:t>
            </a:r>
            <a:r>
              <a:rPr kumimoji="0" lang="en-US" altLang="en-US" sz="1300" b="0" i="0" u="none" strike="noStrike" cap="none" normalizeH="0" baseline="0" dirty="0">
                <a:ln>
                  <a:noFill/>
                </a:ln>
                <a:solidFill>
                  <a:srgbClr val="DCDCDC"/>
                </a:solidFill>
                <a:effectLst/>
                <a:latin typeface="Cascadia Code"/>
              </a:rPr>
              <a:t> </a:t>
            </a:r>
            <a:r>
              <a:rPr kumimoji="0" lang="en-US" altLang="en-US" sz="1300" b="0" i="0" u="none" strike="noStrike" cap="none" normalizeH="0" baseline="0" dirty="0" err="1">
                <a:ln>
                  <a:noFill/>
                </a:ln>
                <a:solidFill>
                  <a:srgbClr val="4EC9B0"/>
                </a:solidFill>
                <a:effectLst/>
                <a:latin typeface="Cascadia Code"/>
              </a:rPr>
              <a:t>HourlyEmployee</a:t>
            </a:r>
            <a:r>
              <a:rPr kumimoji="0" lang="en-US" altLang="en-US" sz="1300" b="0" i="0" u="none" strike="noStrike" cap="none" normalizeH="0" baseline="0" dirty="0">
                <a:ln>
                  <a:noFill/>
                </a:ln>
                <a:solidFill>
                  <a:srgbClr val="DCDCDC"/>
                </a:solidFill>
                <a:effectLst/>
                <a:latin typeface="Cascadia Code"/>
              </a:rPr>
              <a:t> : </a:t>
            </a:r>
            <a:r>
              <a:rPr lang="en-US" altLang="en-US" sz="1300" dirty="0" err="1">
                <a:solidFill>
                  <a:srgbClr val="DCDCDC"/>
                </a:solidFill>
                <a:latin typeface="Cascadia Code"/>
              </a:rPr>
              <a:t>IEmployee</a:t>
            </a:r>
            <a:endParaRPr kumimoji="0" lang="en-US" altLang="en-US" sz="1300" b="0" i="0" u="none" strike="noStrike" cap="none" normalizeH="0" baseline="0" dirty="0" err="1">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569CD6"/>
                </a:solidFill>
                <a:effectLst/>
                <a:latin typeface="Cascadia Code"/>
              </a:rPr>
              <a:t>public</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a:ln>
                  <a:noFill/>
                </a:ln>
                <a:solidFill>
                  <a:srgbClr val="DCDCDC"/>
                </a:solidFill>
                <a:effectLst/>
                <a:latin typeface="Cascadia Code"/>
              </a:rPr>
              <a:t> Type</a:t>
            </a:r>
            <a:endParaRPr lang="en-US" altLang="en-US" sz="1300" b="0" i="0" u="none" strike="noStrike" cap="none" normalizeH="0" baseline="0" dirty="0">
              <a:ln>
                <a:noFill/>
              </a:ln>
              <a:solidFill>
                <a:srgbClr val="DCDCDC"/>
              </a:solidFill>
              <a:effectLst/>
              <a:latin typeface="Cascadia Code"/>
            </a:endParaRP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DCDCDC"/>
                </a:solidFill>
                <a:effectLst/>
                <a:latin typeface="Cascadia Code"/>
              </a:rPr>
              <a:t> </a:t>
            </a:r>
            <a:r>
              <a:rPr kumimoji="0" lang="en-US" altLang="en-US" sz="1300" b="0" i="0" u="none" strike="noStrike" cap="none" normalizeH="0" baseline="0" dirty="0">
                <a:ln>
                  <a:noFill/>
                </a:ln>
                <a:solidFill>
                  <a:srgbClr val="B4B4B4"/>
                </a:solidFill>
                <a:effectLst/>
                <a:latin typeface="Cascadia Code"/>
              </a:rPr>
              <a:t>=&gt;</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Hourly</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a:rPr>
              <a:t>class</a:t>
            </a:r>
            <a:r>
              <a:rPr kumimoji="0" lang="en-US" altLang="en-US" sz="1300" b="0" i="0" u="none" strike="noStrike" cap="none" normalizeH="0" baseline="0" dirty="0">
                <a:ln>
                  <a:noFill/>
                </a:ln>
                <a:solidFill>
                  <a:srgbClr val="DCDCDC"/>
                </a:solidFill>
                <a:effectLst/>
                <a:latin typeface="Cascadia Code"/>
              </a:rPr>
              <a:t> </a:t>
            </a:r>
            <a:r>
              <a:rPr kumimoji="0" lang="en-US" altLang="en-US" sz="1300" b="0" i="0" u="none" strike="noStrike" cap="none" normalizeH="0" baseline="0" dirty="0" err="1">
                <a:ln>
                  <a:noFill/>
                </a:ln>
                <a:solidFill>
                  <a:srgbClr val="4EC9B0"/>
                </a:solidFill>
                <a:effectLst/>
                <a:latin typeface="Cascadia Code"/>
              </a:rPr>
              <a:t>SalariedEmployee</a:t>
            </a:r>
            <a:r>
              <a:rPr kumimoji="0" lang="en-US" altLang="en-US" sz="1300" b="0" i="0" u="none" strike="noStrike" cap="none" normalizeH="0" baseline="0" dirty="0">
                <a:ln>
                  <a:noFill/>
                </a:ln>
                <a:solidFill>
                  <a:srgbClr val="DCDCDC"/>
                </a:solidFill>
                <a:effectLst/>
                <a:latin typeface="Cascadia Code"/>
              </a:rPr>
              <a:t> : </a:t>
            </a:r>
            <a:r>
              <a:rPr lang="en-US" altLang="en-US" sz="1300" dirty="0" err="1">
                <a:solidFill>
                  <a:srgbClr val="DCDCDC"/>
                </a:solidFill>
                <a:latin typeface="Cascadia Code"/>
              </a:rPr>
              <a:t>IEmployee</a:t>
            </a:r>
            <a:endParaRPr kumimoji="0" lang="en-US" altLang="en-US" sz="1300" b="0" i="0" u="none" strike="noStrike" cap="none" normalizeH="0" baseline="0" dirty="0" err="1">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a:rPr>
              <a:t>    </a:t>
            </a:r>
            <a:r>
              <a:rPr kumimoji="0" lang="en-US" altLang="en-US" sz="1300" b="0" i="0" u="none" strike="noStrike" cap="none" normalizeH="0" baseline="0" dirty="0">
                <a:ln>
                  <a:noFill/>
                </a:ln>
                <a:solidFill>
                  <a:srgbClr val="569CD6"/>
                </a:solidFill>
                <a:effectLst/>
                <a:latin typeface="Cascadia Code"/>
              </a:rPr>
              <a:t>public</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a:ln>
                  <a:noFill/>
                </a:ln>
                <a:solidFill>
                  <a:srgbClr val="DCDCDC"/>
                </a:solidFill>
                <a:effectLst/>
                <a:latin typeface="Cascadia Code"/>
              </a:rPr>
              <a:t> Type</a:t>
            </a:r>
            <a:endParaRPr lang="en-US" altLang="en-US" sz="1300" b="0" i="0" u="none" strike="noStrike" cap="none" normalizeH="0" baseline="0" dirty="0">
              <a:ln>
                <a:noFill/>
              </a:ln>
              <a:solidFill>
                <a:srgbClr val="DCDCDC"/>
              </a:solidFill>
              <a:effectLst/>
              <a:latin typeface="Cascadia Code"/>
            </a:endParaRP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B4B4B4"/>
                </a:solidFill>
                <a:effectLst/>
                <a:latin typeface="Cascadia Code"/>
              </a:rPr>
              <a:t>=&gt;</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Salaried</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90E90D53-995F-42B2-AD0B-3FDBEEBDBB08}"/>
              </a:ext>
            </a:extLst>
          </p:cNvPr>
          <p:cNvSpPr>
            <a:spLocks noChangeArrowheads="1"/>
          </p:cNvSpPr>
          <p:nvPr/>
        </p:nvSpPr>
        <p:spPr bwMode="auto">
          <a:xfrm>
            <a:off x="869133" y="1568832"/>
            <a:ext cx="4217772"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ManipulateDataStructure</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Print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employee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switch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Type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DCDCDC"/>
                </a:solidFill>
                <a:effectLst/>
                <a:latin typeface="Cascadia Code"/>
              </a:rPr>
              <a:t> </a:t>
            </a:r>
            <a:r>
              <a:rPr kumimoji="0" lang="en-US" altLang="en-US" sz="1300" b="0" i="0" u="none" strike="noStrike" cap="none" normalizeH="0" baseline="0" dirty="0">
                <a:ln>
                  <a:noFill/>
                </a:ln>
                <a:solidFill>
                  <a:srgbClr val="D8A0DF"/>
                </a:solidFill>
                <a:effectLst/>
                <a:latin typeface="Cascadia Code"/>
              </a:rPr>
              <a:t>case</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Hourly</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D8A0DF"/>
                </a:solidFill>
                <a:effectLst/>
                <a:latin typeface="Cascadia Code"/>
              </a:rPr>
              <a:t>case</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Salaried</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Delete</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employee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switch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Type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D8A0DF"/>
                </a:solidFill>
                <a:effectLst/>
                <a:latin typeface="Cascadia Code"/>
              </a:rPr>
              <a:t>case</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Hourly</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eaLnBrk="0" fontAlgn="base" hangingPunct="0">
              <a:spcBef>
                <a:spcPct val="0"/>
              </a:spcBef>
              <a:spcAft>
                <a:spcPct val="0"/>
              </a:spcAft>
            </a:pPr>
            <a:r>
              <a:rPr lang="en-US" altLang="en-US" sz="1300" dirty="0">
                <a:solidFill>
                  <a:srgbClr val="DCDCDC"/>
                </a:solidFill>
                <a:latin typeface="Cascadia Code"/>
              </a:rPr>
              <a:t>            </a:t>
            </a:r>
            <a:r>
              <a:rPr kumimoji="0" lang="en-US" altLang="en-US" sz="1300" b="0" i="0" u="none" strike="noStrike" cap="none" normalizeH="0" baseline="0" dirty="0">
                <a:ln>
                  <a:noFill/>
                </a:ln>
                <a:solidFill>
                  <a:srgbClr val="D8A0DF"/>
                </a:solidFill>
                <a:effectLst/>
                <a:latin typeface="Cascadia Code"/>
              </a:rPr>
              <a:t>case</a:t>
            </a:r>
            <a:r>
              <a:rPr kumimoji="0" lang="en-US" altLang="en-US" sz="1300" b="0" i="0" u="none" strike="noStrike" cap="none" normalizeH="0" baseline="0" dirty="0">
                <a:ln>
                  <a:noFill/>
                </a:ln>
                <a:solidFill>
                  <a:srgbClr val="DCDCDC"/>
                </a:solidFill>
                <a:effectLst/>
                <a:latin typeface="Cascadia Code"/>
              </a:rPr>
              <a:t> </a:t>
            </a:r>
            <a:r>
              <a:rPr lang="en-US" altLang="en-US" sz="1300" dirty="0" err="1">
                <a:solidFill>
                  <a:srgbClr val="DCDCDC"/>
                </a:solidFill>
                <a:latin typeface="Cascadia Code"/>
              </a:rPr>
              <a:t>EEmployeeType</a:t>
            </a:r>
            <a:r>
              <a:rPr kumimoji="0" lang="en-US" altLang="en-US" sz="1300" b="0" i="0" u="none" strike="noStrike" cap="none" normalizeH="0" baseline="0" dirty="0" err="1">
                <a:ln>
                  <a:noFill/>
                </a:ln>
                <a:solidFill>
                  <a:srgbClr val="B4B4B4"/>
                </a:solidFill>
                <a:effectLst/>
                <a:latin typeface="Cascadia Code"/>
              </a:rPr>
              <a:t>.</a:t>
            </a:r>
            <a:r>
              <a:rPr kumimoji="0" lang="en-US" altLang="en-US" sz="1300" b="0" i="0" u="none" strike="noStrike" cap="none" normalizeH="0" baseline="0" dirty="0" err="1">
                <a:ln>
                  <a:noFill/>
                </a:ln>
                <a:solidFill>
                  <a:srgbClr val="DCDCDC"/>
                </a:solidFill>
                <a:effectLst/>
                <a:latin typeface="Cascadia Code"/>
              </a:rPr>
              <a:t>Salaried</a:t>
            </a:r>
            <a:r>
              <a:rPr kumimoji="0" lang="en-US" altLang="en-US" sz="1300" b="0" i="0" u="none" strike="noStrike" cap="none" normalizeH="0" baseline="0" dirty="0">
                <a:ln>
                  <a:noFill/>
                </a:ln>
                <a:solidFill>
                  <a:srgbClr val="DCDCDC"/>
                </a:solidFill>
                <a:effectLst/>
                <a:latin typeface="Cascadia Code"/>
              </a:rPr>
              <a:t>:</a:t>
            </a:r>
            <a:endParaRPr lang="en-US" altLang="en-US" sz="1300" b="0" i="0" u="none" strike="noStrike" cap="none" normalizeH="0" baseline="0" dirty="0">
              <a:ln>
                <a:noFill/>
              </a:ln>
              <a:solidFill>
                <a:srgbClr val="DCDCDC"/>
              </a:solidFill>
              <a:effectLst/>
              <a:latin typeface="Cascadia Cod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876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31</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1752554"/>
            <a:ext cx="9496205" cy="4140646"/>
          </a:xfrm>
        </p:spPr>
        <p:txBody>
          <a:bodyPr>
            <a:noAutofit/>
          </a:bodyPr>
          <a:lstStyle/>
          <a:p>
            <a:pPr marL="0" indent="0">
              <a:buNone/>
            </a:pPr>
            <a:r>
              <a:rPr lang="en-US" sz="1600" b="1"/>
              <a:t>The expression problem</a:t>
            </a:r>
          </a:p>
          <a:p>
            <a:pPr marL="0" indent="0">
              <a:buNone/>
            </a:pPr>
            <a:r>
              <a:rPr lang="en-US" sz="1600" b="1"/>
              <a:t>Objects</a:t>
            </a:r>
            <a:r>
              <a:rPr lang="en-US" sz="1600"/>
              <a:t> protects you from new types, but expose as to new methods.</a:t>
            </a:r>
          </a:p>
          <a:p>
            <a:pPr marL="0" indent="0">
              <a:buNone/>
            </a:pPr>
            <a:r>
              <a:rPr lang="en-US" sz="1600"/>
              <a:t>When you add new method to a base class you break the independent </a:t>
            </a:r>
            <a:r>
              <a:rPr lang="en-US" sz="1600" err="1"/>
              <a:t>deployability</a:t>
            </a:r>
            <a:r>
              <a:rPr lang="en-US" sz="1600"/>
              <a:t>.</a:t>
            </a:r>
          </a:p>
          <a:p>
            <a:pPr marL="0" indent="0">
              <a:buNone/>
            </a:pPr>
            <a:endParaRPr lang="en-US" sz="1600"/>
          </a:p>
          <a:p>
            <a:pPr marL="0" indent="0">
              <a:buNone/>
            </a:pPr>
            <a:r>
              <a:rPr lang="en-US" sz="1600"/>
              <a:t>Switch statements inside those functions, but adding a new method don't break the independent </a:t>
            </a:r>
            <a:r>
              <a:rPr lang="en-US" sz="1600" err="1"/>
              <a:t>deployability</a:t>
            </a:r>
            <a:r>
              <a:rPr lang="en-US" sz="1600"/>
              <a:t>.</a:t>
            </a:r>
          </a:p>
          <a:p>
            <a:pPr marL="0" indent="0">
              <a:buNone/>
            </a:pPr>
            <a:r>
              <a:rPr lang="en-US" sz="1600" b="1"/>
              <a:t>Data structure </a:t>
            </a:r>
            <a:r>
              <a:rPr lang="en-US" sz="1600"/>
              <a:t>protects you from new methods, but exposes to new types.</a:t>
            </a:r>
          </a:p>
          <a:p>
            <a:pPr marL="0" indent="0">
              <a:buNone/>
            </a:pPr>
            <a:endParaRPr lang="en-US" sz="1600"/>
          </a:p>
          <a:p>
            <a:pPr marL="0" indent="0">
              <a:buNone/>
            </a:pPr>
            <a:r>
              <a:rPr lang="en-US" sz="1600"/>
              <a:t>Protection from both? =&gt; solution: Design patterns</a:t>
            </a:r>
          </a:p>
          <a:p>
            <a:pPr marL="0" indent="0">
              <a:buNone/>
            </a:pPr>
            <a:endParaRPr lang="en-US" sz="1600"/>
          </a:p>
          <a:p>
            <a:pPr marL="0" indent="0">
              <a:buNone/>
            </a:pPr>
            <a:r>
              <a:rPr lang="en-US" sz="1600"/>
              <a:t>Key to independent </a:t>
            </a:r>
            <a:r>
              <a:rPr lang="en-US" sz="1600" err="1"/>
              <a:t>deployability</a:t>
            </a:r>
            <a:endParaRPr lang="en-US" sz="1600"/>
          </a:p>
          <a:p>
            <a:r>
              <a:rPr lang="en-US" sz="1600"/>
              <a:t>classes and object when types are more likely to be added</a:t>
            </a:r>
          </a:p>
          <a:p>
            <a:r>
              <a:rPr lang="en-US" sz="1600"/>
              <a:t>data structure and switch statements when it's methods are more likely to be added</a:t>
            </a:r>
            <a:endParaRPr lang="en-150" sz="1600"/>
          </a:p>
        </p:txBody>
      </p:sp>
      <p:sp>
        <p:nvSpPr>
          <p:cNvPr id="7" name="Titel 4">
            <a:extLst>
              <a:ext uri="{FF2B5EF4-FFF2-40B4-BE49-F238E27FC236}">
                <a16:creationId xmlns:a16="http://schemas.microsoft.com/office/drawing/2014/main" id="{940DE9FB-AAD5-4492-9798-DCDDDE06050F}"/>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57698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32</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9" y="2161987"/>
            <a:ext cx="9496205" cy="3731213"/>
          </a:xfrm>
        </p:spPr>
        <p:txBody>
          <a:bodyPr>
            <a:noAutofit/>
          </a:bodyPr>
          <a:lstStyle/>
          <a:p>
            <a:pPr marL="0" indent="0">
              <a:buNone/>
            </a:pPr>
            <a:r>
              <a:rPr lang="en-US" sz="1600" b="1"/>
              <a:t>Boundaries</a:t>
            </a:r>
          </a:p>
          <a:p>
            <a:pPr marL="0" indent="0">
              <a:buNone/>
            </a:pPr>
            <a:r>
              <a:rPr lang="en-US" sz="1600"/>
              <a:t>Main partition (Concrete) points to Application partition (Abstract), main is a plugin for application.</a:t>
            </a:r>
          </a:p>
          <a:p>
            <a:pPr marL="0" indent="0">
              <a:buNone/>
            </a:pPr>
            <a:r>
              <a:rPr lang="en-US" sz="1600"/>
              <a:t>Software systems are </a:t>
            </a:r>
            <a:r>
              <a:rPr lang="en-US" sz="1600" err="1"/>
              <a:t>criss-crossed</a:t>
            </a:r>
            <a:r>
              <a:rPr lang="en-US" sz="1600"/>
              <a:t> by boundaries:</a:t>
            </a:r>
          </a:p>
          <a:p>
            <a:r>
              <a:rPr lang="en-US" sz="1600"/>
              <a:t>views / models</a:t>
            </a:r>
          </a:p>
          <a:p>
            <a:r>
              <a:rPr lang="en-US" sz="1600"/>
              <a:t>database / domain objects</a:t>
            </a:r>
          </a:p>
          <a:p>
            <a:pPr marL="0" indent="0">
              <a:buNone/>
            </a:pPr>
            <a:r>
              <a:rPr lang="en-US" sz="1600"/>
              <a:t>Concrete → Abstract (pointing from concrete towards abstract)</a:t>
            </a:r>
          </a:p>
          <a:p>
            <a:pPr marL="0" indent="0">
              <a:buNone/>
            </a:pPr>
            <a:r>
              <a:rPr lang="en-US" sz="1600"/>
              <a:t>The database depends on the domain, the domain does not depend on the database.</a:t>
            </a:r>
            <a:endParaRPr lang="en-150" sz="1600"/>
          </a:p>
        </p:txBody>
      </p:sp>
      <p:sp>
        <p:nvSpPr>
          <p:cNvPr id="7" name="Titel 4">
            <a:extLst>
              <a:ext uri="{FF2B5EF4-FFF2-40B4-BE49-F238E27FC236}">
                <a16:creationId xmlns:a16="http://schemas.microsoft.com/office/drawing/2014/main" id="{95B82E58-BD64-402E-9B6A-0D09DEBBF3CD}"/>
              </a:ext>
            </a:extLst>
          </p:cNvPr>
          <p:cNvSpPr>
            <a:spLocks noGrp="1"/>
          </p:cNvSpPr>
          <p:nvPr>
            <p:ph type="title"/>
          </p:nvPr>
        </p:nvSpPr>
        <p:spPr>
          <a:xfrm>
            <a:off x="1387474" y="964800"/>
            <a:ext cx="9966325" cy="495510"/>
          </a:xfrm>
        </p:spPr>
        <p:txBody>
          <a:bodyPr/>
          <a:lstStyle/>
          <a:p>
            <a:r>
              <a:rPr lang="en-US" altLang="en-US" err="1"/>
              <a:t>Fo</a:t>
            </a:r>
            <a:r>
              <a:rPr lang="en-150" altLang="en-US"/>
              <a:t>r</a:t>
            </a:r>
            <a:r>
              <a:rPr lang="en-US" altLang="en-US"/>
              <a:t>m</a:t>
            </a:r>
            <a:endParaRPr lang="de-DE"/>
          </a:p>
        </p:txBody>
      </p:sp>
    </p:spTree>
    <p:extLst>
      <p:ext uri="{BB962C8B-B14F-4D97-AF65-F5344CB8AC3E}">
        <p14:creationId xmlns:p14="http://schemas.microsoft.com/office/powerpoint/2010/main" val="2238607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187D-FA10-4B6F-89D6-8F3D6AA6343A}"/>
              </a:ext>
            </a:extLst>
          </p:cNvPr>
          <p:cNvSpPr>
            <a:spLocks noGrp="1"/>
          </p:cNvSpPr>
          <p:nvPr>
            <p:ph type="title"/>
          </p:nvPr>
        </p:nvSpPr>
        <p:spPr>
          <a:xfrm>
            <a:off x="1387474" y="964800"/>
            <a:ext cx="9966325" cy="509158"/>
          </a:xfrm>
        </p:spPr>
        <p:txBody>
          <a:bodyPr/>
          <a:lstStyle/>
          <a:p>
            <a:r>
              <a:rPr lang="en-US"/>
              <a:t>SOLID</a:t>
            </a:r>
          </a:p>
        </p:txBody>
      </p:sp>
      <p:sp>
        <p:nvSpPr>
          <p:cNvPr id="3" name="Slide Number Placeholder 2">
            <a:extLst>
              <a:ext uri="{FF2B5EF4-FFF2-40B4-BE49-F238E27FC236}">
                <a16:creationId xmlns:a16="http://schemas.microsoft.com/office/drawing/2014/main" id="{7A45DCD4-4B01-47E8-8632-DB4F0312F28B}"/>
              </a:ext>
            </a:extLst>
          </p:cNvPr>
          <p:cNvSpPr>
            <a:spLocks noGrp="1"/>
          </p:cNvSpPr>
          <p:nvPr>
            <p:ph type="sldNum" sz="quarter" idx="10"/>
          </p:nvPr>
        </p:nvSpPr>
        <p:spPr/>
        <p:txBody>
          <a:bodyPr/>
          <a:lstStyle/>
          <a:p>
            <a:fld id="{AC9EADA5-491E-8449-B417-673047FD2CD0}" type="slidenum">
              <a:rPr lang="de-DE" smtClean="0"/>
              <a:pPr/>
              <a:t>33</a:t>
            </a:fld>
            <a:endParaRPr lang="de-DE"/>
          </a:p>
        </p:txBody>
      </p:sp>
      <p:sp>
        <p:nvSpPr>
          <p:cNvPr id="4" name="Text Placeholder 3">
            <a:extLst>
              <a:ext uri="{FF2B5EF4-FFF2-40B4-BE49-F238E27FC236}">
                <a16:creationId xmlns:a16="http://schemas.microsoft.com/office/drawing/2014/main" id="{D75CF566-8640-493B-8433-6F370DFFAE30}"/>
              </a:ext>
            </a:extLst>
          </p:cNvPr>
          <p:cNvSpPr>
            <a:spLocks noGrp="1"/>
          </p:cNvSpPr>
          <p:nvPr>
            <p:ph type="body" sz="quarter" idx="12"/>
          </p:nvPr>
        </p:nvSpPr>
        <p:spPr>
          <a:xfrm>
            <a:off x="838420" y="2077622"/>
            <a:ext cx="10515380" cy="3811588"/>
          </a:xfrm>
        </p:spPr>
        <p:txBody>
          <a:bodyPr>
            <a:normAutofit/>
          </a:bodyPr>
          <a:lstStyle/>
          <a:p>
            <a:pPr marL="0" indent="0">
              <a:buNone/>
            </a:pPr>
            <a:r>
              <a:rPr lang="en-US" sz="1600" b="1"/>
              <a:t>SOLID</a:t>
            </a:r>
            <a:r>
              <a:rPr lang="en-US" sz="1600"/>
              <a:t> = five basic principles of object-oriented programming and design:</a:t>
            </a:r>
          </a:p>
          <a:p>
            <a:r>
              <a:rPr lang="en-US" sz="1600" b="1"/>
              <a:t>S</a:t>
            </a:r>
            <a:r>
              <a:rPr lang="en-US" sz="1600"/>
              <a:t>: Single Responsibility Principle (SRP)</a:t>
            </a:r>
          </a:p>
          <a:p>
            <a:r>
              <a:rPr lang="en-US" sz="1600" b="1"/>
              <a:t>O</a:t>
            </a:r>
            <a:r>
              <a:rPr lang="en-US" sz="1600"/>
              <a:t>: Open/Closed Principle (OCP)</a:t>
            </a:r>
          </a:p>
          <a:p>
            <a:r>
              <a:rPr lang="en-US" sz="1600" b="1"/>
              <a:t>L</a:t>
            </a:r>
            <a:r>
              <a:rPr lang="en-US" sz="1600"/>
              <a:t>: </a:t>
            </a:r>
            <a:r>
              <a:rPr lang="en-US" sz="1600" err="1"/>
              <a:t>Liskov</a:t>
            </a:r>
            <a:r>
              <a:rPr lang="en-US" sz="1600"/>
              <a:t> Substitution Principle (LSP)</a:t>
            </a:r>
          </a:p>
          <a:p>
            <a:r>
              <a:rPr lang="en-US" sz="1600" b="1"/>
              <a:t>I</a:t>
            </a:r>
            <a:r>
              <a:rPr lang="en-US" sz="1600"/>
              <a:t>: Interface Segregation Principle (ISP)</a:t>
            </a:r>
          </a:p>
          <a:p>
            <a:r>
              <a:rPr lang="en-US" sz="1600" b="1"/>
              <a:t>D</a:t>
            </a:r>
            <a:r>
              <a:rPr lang="en-US" sz="1600"/>
              <a:t>: Dependency Inversion Principle (DIP)</a:t>
            </a:r>
          </a:p>
        </p:txBody>
      </p:sp>
    </p:spTree>
    <p:extLst>
      <p:ext uri="{BB962C8B-B14F-4D97-AF65-F5344CB8AC3E}">
        <p14:creationId xmlns:p14="http://schemas.microsoft.com/office/powerpoint/2010/main" val="2801443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5E0A-22F4-4F63-8F26-054CA181533B}"/>
              </a:ext>
            </a:extLst>
          </p:cNvPr>
          <p:cNvSpPr>
            <a:spLocks noGrp="1"/>
          </p:cNvSpPr>
          <p:nvPr>
            <p:ph type="title"/>
          </p:nvPr>
        </p:nvSpPr>
        <p:spPr>
          <a:xfrm>
            <a:off x="1387474" y="964800"/>
            <a:ext cx="9966325" cy="536454"/>
          </a:xfrm>
        </p:spPr>
        <p:txBody>
          <a:bodyPr>
            <a:normAutofit/>
          </a:bodyPr>
          <a:lstStyle/>
          <a:p>
            <a:r>
              <a:rPr lang="en-US"/>
              <a:t>Single Responsibility Principle</a:t>
            </a:r>
          </a:p>
        </p:txBody>
      </p:sp>
      <p:sp>
        <p:nvSpPr>
          <p:cNvPr id="3" name="Text Placeholder 2">
            <a:extLst>
              <a:ext uri="{FF2B5EF4-FFF2-40B4-BE49-F238E27FC236}">
                <a16:creationId xmlns:a16="http://schemas.microsoft.com/office/drawing/2014/main" id="{5E9BEDBD-8F8C-480E-A0D3-8467D68BDCA7}"/>
              </a:ext>
            </a:extLst>
          </p:cNvPr>
          <p:cNvSpPr>
            <a:spLocks noGrp="1"/>
          </p:cNvSpPr>
          <p:nvPr>
            <p:ph type="body" sz="quarter" idx="11"/>
          </p:nvPr>
        </p:nvSpPr>
        <p:spPr>
          <a:xfrm>
            <a:off x="838500" y="2090901"/>
            <a:ext cx="10514999" cy="3795437"/>
          </a:xfrm>
        </p:spPr>
        <p:txBody>
          <a:bodyPr>
            <a:normAutofit/>
          </a:bodyPr>
          <a:lstStyle/>
          <a:p>
            <a:pPr marL="0" indent="0">
              <a:buNone/>
            </a:pPr>
            <a:r>
              <a:rPr lang="en-US" sz="1600"/>
              <a:t>"There should never be more than one reason for a class to change"</a:t>
            </a:r>
          </a:p>
        </p:txBody>
      </p:sp>
      <p:sp>
        <p:nvSpPr>
          <p:cNvPr id="4" name="Slide Number Placeholder 3">
            <a:extLst>
              <a:ext uri="{FF2B5EF4-FFF2-40B4-BE49-F238E27FC236}">
                <a16:creationId xmlns:a16="http://schemas.microsoft.com/office/drawing/2014/main" id="{131974B8-7BAB-41EB-8DAD-F7A3C67DB149}"/>
              </a:ext>
            </a:extLst>
          </p:cNvPr>
          <p:cNvSpPr>
            <a:spLocks noGrp="1"/>
          </p:cNvSpPr>
          <p:nvPr>
            <p:ph type="sldNum" sz="quarter" idx="19"/>
          </p:nvPr>
        </p:nvSpPr>
        <p:spPr/>
        <p:txBody>
          <a:bodyPr/>
          <a:lstStyle/>
          <a:p>
            <a:fld id="{AC9EADA5-491E-8449-B417-673047FD2CD0}" type="slidenum">
              <a:rPr lang="de-DE" smtClean="0"/>
              <a:pPr/>
              <a:t>34</a:t>
            </a:fld>
            <a:endParaRPr lang="de-DE"/>
          </a:p>
        </p:txBody>
      </p:sp>
    </p:spTree>
    <p:extLst>
      <p:ext uri="{BB962C8B-B14F-4D97-AF65-F5344CB8AC3E}">
        <p14:creationId xmlns:p14="http://schemas.microsoft.com/office/powerpoint/2010/main" val="4259994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5E0A-22F4-4F63-8F26-054CA181533B}"/>
              </a:ext>
            </a:extLst>
          </p:cNvPr>
          <p:cNvSpPr>
            <a:spLocks noGrp="1"/>
          </p:cNvSpPr>
          <p:nvPr>
            <p:ph type="title"/>
          </p:nvPr>
        </p:nvSpPr>
        <p:spPr>
          <a:xfrm>
            <a:off x="1387474" y="964800"/>
            <a:ext cx="9966325" cy="522806"/>
          </a:xfrm>
        </p:spPr>
        <p:txBody>
          <a:bodyPr>
            <a:normAutofit/>
          </a:bodyPr>
          <a:lstStyle/>
          <a:p>
            <a:r>
              <a:rPr lang="en-US"/>
              <a:t>Single Responsibility Principle</a:t>
            </a:r>
          </a:p>
        </p:txBody>
      </p:sp>
      <p:sp>
        <p:nvSpPr>
          <p:cNvPr id="4" name="Slide Number Placeholder 3">
            <a:extLst>
              <a:ext uri="{FF2B5EF4-FFF2-40B4-BE49-F238E27FC236}">
                <a16:creationId xmlns:a16="http://schemas.microsoft.com/office/drawing/2014/main" id="{131974B8-7BAB-41EB-8DAD-F7A3C67DB149}"/>
              </a:ext>
            </a:extLst>
          </p:cNvPr>
          <p:cNvSpPr>
            <a:spLocks noGrp="1"/>
          </p:cNvSpPr>
          <p:nvPr>
            <p:ph type="sldNum" sz="quarter" idx="19"/>
          </p:nvPr>
        </p:nvSpPr>
        <p:spPr/>
        <p:txBody>
          <a:bodyPr/>
          <a:lstStyle/>
          <a:p>
            <a:fld id="{AC9EADA5-491E-8449-B417-673047FD2CD0}" type="slidenum">
              <a:rPr lang="de-DE" smtClean="0"/>
              <a:pPr/>
              <a:t>35</a:t>
            </a:fld>
            <a:endParaRPr lang="de-DE"/>
          </a:p>
        </p:txBody>
      </p:sp>
      <p:sp>
        <p:nvSpPr>
          <p:cNvPr id="8" name="Text Placeholder 2">
            <a:extLst>
              <a:ext uri="{FF2B5EF4-FFF2-40B4-BE49-F238E27FC236}">
                <a16:creationId xmlns:a16="http://schemas.microsoft.com/office/drawing/2014/main" id="{E88CE002-79D1-4D99-A6DF-7E4EE8BD2A6F}"/>
              </a:ext>
            </a:extLst>
          </p:cNvPr>
          <p:cNvSpPr>
            <a:spLocks noGrp="1"/>
          </p:cNvSpPr>
          <p:nvPr>
            <p:ph type="body" sz="quarter" idx="11"/>
          </p:nvPr>
        </p:nvSpPr>
        <p:spPr>
          <a:xfrm>
            <a:off x="838500" y="2090901"/>
            <a:ext cx="10514999" cy="3795437"/>
          </a:xfrm>
        </p:spPr>
        <p:txBody>
          <a:bodyPr>
            <a:normAutofit/>
          </a:bodyPr>
          <a:lstStyle/>
          <a:p>
            <a:pPr marL="0" indent="0">
              <a:buNone/>
            </a:pPr>
            <a:r>
              <a:rPr lang="en-US" sz="1600"/>
              <a:t>"There should never be more than one reason for a class to change"</a:t>
            </a:r>
          </a:p>
        </p:txBody>
      </p:sp>
      <p:sp>
        <p:nvSpPr>
          <p:cNvPr id="7" name="Rectangle 1">
            <a:extLst>
              <a:ext uri="{FF2B5EF4-FFF2-40B4-BE49-F238E27FC236}">
                <a16:creationId xmlns:a16="http://schemas.microsoft.com/office/drawing/2014/main" id="{4B06AA2D-A8CB-4E7E-9DD5-D055DA4D1F8A}"/>
              </a:ext>
            </a:extLst>
          </p:cNvPr>
          <p:cNvSpPr>
            <a:spLocks noChangeArrowheads="1"/>
          </p:cNvSpPr>
          <p:nvPr/>
        </p:nvSpPr>
        <p:spPr bwMode="auto">
          <a:xfrm>
            <a:off x="485691" y="2723100"/>
            <a:ext cx="4976042" cy="329320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err="1">
                <a:ln>
                  <a:noFill/>
                </a:ln>
                <a:solidFill>
                  <a:srgbClr val="DCDCDC"/>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r>
              <a:rPr kumimoji="0" lang="en-US" altLang="en-US" sz="1300" b="0" i="0" u="none" strike="noStrike" cap="none" normalizeH="0" baseline="0" dirty="0">
                <a:ln>
                  <a:noFill/>
                </a:ln>
                <a:solidFill>
                  <a:srgbClr val="DCDCDC"/>
                </a:solidFill>
                <a:effectLst/>
                <a:latin typeface="Cascadia Code" panose="020B0609020000020004" pitchFamily="49" charset="0"/>
              </a:rPr>
              <a:t>(User </a:t>
            </a:r>
            <a:r>
              <a:rPr kumimoji="0" lang="en-US" altLang="en-US" sz="1300" b="0" i="0" u="none" strike="noStrike" cap="none" normalizeH="0" baseline="0" dirty="0">
                <a:ln>
                  <a:noFill/>
                </a:ln>
                <a:solidFill>
                  <a:srgbClr val="9CDCFE"/>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ChangeSettings</a:t>
            </a:r>
            <a:r>
              <a:rPr kumimoji="0" lang="en-US" altLang="en-US" sz="1300" b="0" i="0" u="none" strike="noStrike" cap="none" normalizeH="0" baseline="0" dirty="0">
                <a:ln>
                  <a:noFill/>
                </a:ln>
                <a:solidFill>
                  <a:srgbClr val="DCDCDC"/>
                </a:solidFill>
                <a:effectLst/>
                <a:latin typeface="Cascadia Code" panose="020B0609020000020004" pitchFamily="49" charset="0"/>
              </a:rPr>
              <a:t>(Settings </a:t>
            </a:r>
            <a:r>
              <a:rPr kumimoji="0" lang="en-US" altLang="en-US" sz="1300" b="0" i="0" u="none" strike="noStrike" cap="none" normalizeH="0" baseline="0" dirty="0">
                <a:ln>
                  <a:noFill/>
                </a:ln>
                <a:solidFill>
                  <a:srgbClr val="9CDCFE"/>
                </a:solidFill>
                <a:effectLst/>
                <a:latin typeface="Cascadia Code" panose="020B0609020000020004" pitchFamily="49" charset="0"/>
              </a:rPr>
              <a:t>settings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HasValidCredentials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bool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HasValidCredentials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996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5E0A-22F4-4F63-8F26-054CA181533B}"/>
              </a:ext>
            </a:extLst>
          </p:cNvPr>
          <p:cNvSpPr>
            <a:spLocks noGrp="1"/>
          </p:cNvSpPr>
          <p:nvPr>
            <p:ph type="title"/>
          </p:nvPr>
        </p:nvSpPr>
        <p:spPr>
          <a:xfrm>
            <a:off x="1387474" y="964800"/>
            <a:ext cx="9966325" cy="454795"/>
          </a:xfrm>
        </p:spPr>
        <p:txBody>
          <a:bodyPr>
            <a:noAutofit/>
          </a:bodyPr>
          <a:lstStyle/>
          <a:p>
            <a:r>
              <a:rPr lang="en-US"/>
              <a:t>Single Responsibility Principle</a:t>
            </a:r>
          </a:p>
        </p:txBody>
      </p:sp>
      <p:sp>
        <p:nvSpPr>
          <p:cNvPr id="4" name="Slide Number Placeholder 3">
            <a:extLst>
              <a:ext uri="{FF2B5EF4-FFF2-40B4-BE49-F238E27FC236}">
                <a16:creationId xmlns:a16="http://schemas.microsoft.com/office/drawing/2014/main" id="{131974B8-7BAB-41EB-8DAD-F7A3C67DB149}"/>
              </a:ext>
            </a:extLst>
          </p:cNvPr>
          <p:cNvSpPr>
            <a:spLocks noGrp="1"/>
          </p:cNvSpPr>
          <p:nvPr>
            <p:ph type="sldNum" sz="quarter" idx="19"/>
          </p:nvPr>
        </p:nvSpPr>
        <p:spPr/>
        <p:txBody>
          <a:bodyPr/>
          <a:lstStyle/>
          <a:p>
            <a:fld id="{AC9EADA5-491E-8449-B417-673047FD2CD0}" type="slidenum">
              <a:rPr lang="de-DE" smtClean="0"/>
              <a:pPr/>
              <a:t>36</a:t>
            </a:fld>
            <a:endParaRPr lang="de-DE"/>
          </a:p>
        </p:txBody>
      </p:sp>
      <p:sp>
        <p:nvSpPr>
          <p:cNvPr id="5" name="Rectangle 1">
            <a:extLst>
              <a:ext uri="{FF2B5EF4-FFF2-40B4-BE49-F238E27FC236}">
                <a16:creationId xmlns:a16="http://schemas.microsoft.com/office/drawing/2014/main" id="{211BB422-1499-46F5-A749-4A404FA843AF}"/>
              </a:ext>
            </a:extLst>
          </p:cNvPr>
          <p:cNvSpPr>
            <a:spLocks noChangeArrowheads="1"/>
          </p:cNvSpPr>
          <p:nvPr/>
        </p:nvSpPr>
        <p:spPr bwMode="auto">
          <a:xfrm>
            <a:off x="485691" y="2723100"/>
            <a:ext cx="4976042" cy="3293209"/>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err="1">
                <a:ln>
                  <a:noFill/>
                </a:ln>
                <a:solidFill>
                  <a:srgbClr val="DCDCDC"/>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r>
              <a:rPr kumimoji="0" lang="en-US" altLang="en-US" sz="1300" b="0" i="0" u="none" strike="noStrike" cap="none" normalizeH="0" baseline="0" dirty="0">
                <a:ln>
                  <a:noFill/>
                </a:ln>
                <a:solidFill>
                  <a:srgbClr val="DCDCDC"/>
                </a:solidFill>
                <a:effectLst/>
                <a:latin typeface="Cascadia Code" panose="020B0609020000020004" pitchFamily="49" charset="0"/>
              </a:rPr>
              <a:t>(User </a:t>
            </a:r>
            <a:r>
              <a:rPr kumimoji="0" lang="en-US" altLang="en-US" sz="1300" b="0" i="0" u="none" strike="noStrike" cap="none" normalizeH="0" baseline="0" dirty="0">
                <a:ln>
                  <a:noFill/>
                </a:ln>
                <a:solidFill>
                  <a:srgbClr val="9CDCFE"/>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ChangeSettings</a:t>
            </a:r>
            <a:r>
              <a:rPr kumimoji="0" lang="en-US" altLang="en-US" sz="1300" b="0" i="0" u="none" strike="noStrike" cap="none" normalizeH="0" baseline="0" dirty="0">
                <a:ln>
                  <a:noFill/>
                </a:ln>
                <a:solidFill>
                  <a:srgbClr val="DCDCDC"/>
                </a:solidFill>
                <a:effectLst/>
                <a:latin typeface="Cascadia Code" panose="020B0609020000020004" pitchFamily="49" charset="0"/>
              </a:rPr>
              <a:t>(Settings </a:t>
            </a:r>
            <a:r>
              <a:rPr kumimoji="0" lang="en-US" altLang="en-US" sz="1300" b="0" i="0" u="none" strike="noStrike" cap="none" normalizeH="0" baseline="0" dirty="0">
                <a:ln>
                  <a:noFill/>
                </a:ln>
                <a:solidFill>
                  <a:srgbClr val="9CDCFE"/>
                </a:solidFill>
                <a:effectLst/>
                <a:latin typeface="Cascadia Code" panose="020B0609020000020004" pitchFamily="49" charset="0"/>
              </a:rPr>
              <a:t>settings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HasValidCredentials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bool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HasValidCredentials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76C71915-E799-4305-96AE-4D3585E30ACA}"/>
              </a:ext>
            </a:extLst>
          </p:cNvPr>
          <p:cNvPicPr>
            <a:picLocks noChangeAspect="1"/>
          </p:cNvPicPr>
          <p:nvPr/>
        </p:nvPicPr>
        <p:blipFill>
          <a:blip r:embed="rId3"/>
          <a:stretch>
            <a:fillRect/>
          </a:stretch>
        </p:blipFill>
        <p:spPr>
          <a:xfrm>
            <a:off x="5853436" y="4030039"/>
            <a:ext cx="448734" cy="679333"/>
          </a:xfrm>
          <a:prstGeom prst="rect">
            <a:avLst/>
          </a:prstGeom>
        </p:spPr>
      </p:pic>
      <p:sp>
        <p:nvSpPr>
          <p:cNvPr id="7" name="Rectangle 1">
            <a:extLst>
              <a:ext uri="{FF2B5EF4-FFF2-40B4-BE49-F238E27FC236}">
                <a16:creationId xmlns:a16="http://schemas.microsoft.com/office/drawing/2014/main" id="{696B8334-8D1C-4EDC-A779-18B34B9C6181}"/>
              </a:ext>
            </a:extLst>
          </p:cNvPr>
          <p:cNvSpPr>
            <a:spLocks noChangeArrowheads="1"/>
          </p:cNvSpPr>
          <p:nvPr/>
        </p:nvSpPr>
        <p:spPr bwMode="auto">
          <a:xfrm>
            <a:off x="6730268" y="1509412"/>
            <a:ext cx="4976042"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Authentication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err="1">
                <a:ln>
                  <a:noFill/>
                </a:ln>
                <a:solidFill>
                  <a:srgbClr val="DCDCDC"/>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4EC9B0"/>
                </a:solidFill>
                <a:latin typeface="Cascadia Code" panose="020B0609020000020004" pitchFamily="49" charset="0"/>
              </a:rPr>
              <a:t>Authentication </a:t>
            </a:r>
            <a:r>
              <a:rPr kumimoji="0" lang="en-US" altLang="en-US" sz="1300" b="0" i="0" u="none" strike="noStrike" cap="none" normalizeH="0" baseline="0" dirty="0">
                <a:ln>
                  <a:noFill/>
                </a:ln>
                <a:solidFill>
                  <a:srgbClr val="DCDCDC"/>
                </a:solidFill>
                <a:effectLst/>
                <a:latin typeface="Cascadia Code" panose="020B0609020000020004" pitchFamily="49" charset="0"/>
              </a:rPr>
              <a:t>(User </a:t>
            </a:r>
            <a:r>
              <a:rPr kumimoji="0" lang="en-US" altLang="en-US" sz="1300" b="0" i="0" u="none" strike="noStrike" cap="none" normalizeH="0" baseline="0" dirty="0">
                <a:ln>
                  <a:noFill/>
                </a:ln>
                <a:solidFill>
                  <a:srgbClr val="9CDCFE"/>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bool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err="1">
                <a:solidFill>
                  <a:srgbClr val="DCDCAA"/>
                </a:solidFill>
                <a:latin typeface="Cascadia Code" panose="020B0609020000020004" pitchFamily="49" charset="0"/>
              </a:rPr>
              <a:t>HasValid</a:t>
            </a:r>
            <a:r>
              <a:rPr kumimoji="0" lang="en-US" altLang="en-US" sz="1300" b="0" i="0" u="none" strike="noStrike" cap="none" normalizeH="0" baseline="0" dirty="0" err="1">
                <a:ln>
                  <a:noFill/>
                </a:ln>
                <a:solidFill>
                  <a:srgbClr val="DCDCAA"/>
                </a:solidFill>
                <a:effectLst/>
                <a:latin typeface="Cascadia Code" panose="020B0609020000020004" pitchFamily="49" charset="0"/>
              </a:rPr>
              <a:t>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err="1">
                <a:ln>
                  <a:noFill/>
                </a:ln>
                <a:solidFill>
                  <a:srgbClr val="DCDCDC"/>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4EC9B0"/>
                </a:solidFill>
                <a:latin typeface="Cascadia Code" panose="020B0609020000020004" pitchFamily="49" charset="0"/>
              </a:rPr>
              <a:t>Authentication</a:t>
            </a:r>
            <a:r>
              <a:rPr kumimoji="0" lang="en-US" altLang="en-US" sz="1300" b="0" i="0" u="none" strike="noStrike" cap="none" normalizeH="0" baseline="0" dirty="0">
                <a:ln>
                  <a:noFill/>
                </a:ln>
                <a:solidFill>
                  <a:srgbClr val="DCDCDC"/>
                </a:solidFill>
                <a:effectLst/>
                <a:latin typeface="Cascadia Code" panose="020B0609020000020004" pitchFamily="49" charset="0"/>
              </a:rPr>
              <a:t> Auth;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UserSettings</a:t>
            </a:r>
            <a:r>
              <a:rPr kumimoji="0" lang="en-US" altLang="en-US" sz="1300" b="0" i="0" u="none" strike="noStrike" cap="none" normalizeH="0" baseline="0" dirty="0">
                <a:ln>
                  <a:noFill/>
                </a:ln>
                <a:solidFill>
                  <a:srgbClr val="DCDCDC"/>
                </a:solidFill>
                <a:effectLst/>
                <a:latin typeface="Cascadia Code" panose="020B0609020000020004" pitchFamily="49" charset="0"/>
              </a:rPr>
              <a:t>(User </a:t>
            </a:r>
            <a:r>
              <a:rPr kumimoji="0" lang="en-US" altLang="en-US" sz="1300" b="0" i="0" u="none" strike="noStrike" cap="none" normalizeH="0" baseline="0" dirty="0">
                <a:ln>
                  <a:noFill/>
                </a:ln>
                <a:solidFill>
                  <a:srgbClr val="9CDCFE"/>
                </a:solidFill>
                <a:effectLst/>
                <a:latin typeface="Cascadia Code" panose="020B0609020000020004" pitchFamily="49" charset="0"/>
              </a:rPr>
              <a:t>user</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User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user;</a:t>
            </a:r>
          </a:p>
          <a:p>
            <a:pPr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Auth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new</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4EC9B0"/>
                </a:solidFill>
                <a:latin typeface="Cascadia Code" panose="020B0609020000020004" pitchFamily="49" charset="0"/>
              </a:rPr>
              <a:t>Authentication</a:t>
            </a:r>
            <a:r>
              <a:rPr kumimoji="0" lang="en-US" altLang="en-US" sz="1300" b="0" i="0" u="none" strike="noStrike" cap="none" normalizeH="0" baseline="0" dirty="0">
                <a:ln>
                  <a:noFill/>
                </a:ln>
                <a:solidFill>
                  <a:srgbClr val="DCDCDC"/>
                </a:solidFill>
                <a:effectLst/>
                <a:latin typeface="Cascadia Code" panose="020B0609020000020004" pitchFamily="49" charset="0"/>
              </a:rPr>
              <a:t>(user);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ChangeSettings</a:t>
            </a:r>
            <a:r>
              <a:rPr kumimoji="0" lang="en-US" altLang="en-US" sz="1300" b="0" i="0" u="none" strike="noStrike" cap="none" normalizeH="0" baseline="0" dirty="0">
                <a:ln>
                  <a:noFill/>
                </a:ln>
                <a:solidFill>
                  <a:srgbClr val="DCDCDC"/>
                </a:solidFill>
                <a:effectLst/>
                <a:latin typeface="Cascadia Code" panose="020B0609020000020004" pitchFamily="49" charset="0"/>
              </a:rPr>
              <a:t>(Settings </a:t>
            </a:r>
            <a:r>
              <a:rPr kumimoji="0" lang="en-US" altLang="en-US" sz="1300" b="0" i="0" u="none" strike="noStrike" cap="none" normalizeH="0" baseline="0" dirty="0">
                <a:ln>
                  <a:noFill/>
                </a:ln>
                <a:solidFill>
                  <a:srgbClr val="9CDCFE"/>
                </a:solidFill>
                <a:effectLst/>
                <a:latin typeface="Cascadia Code" panose="020B0609020000020004" pitchFamily="49" charset="0"/>
              </a:rPr>
              <a:t>settings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Auth</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lang="en-US" altLang="en-US" sz="1300" dirty="0" err="1">
                <a:solidFill>
                  <a:srgbClr val="DCDCDC"/>
                </a:solidFill>
                <a:latin typeface="Cascadia Code" panose="020B0609020000020004" pitchFamily="49" charset="0"/>
              </a:rPr>
              <a:t>HasValidCredentials</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10" name="Text Placeholder 2">
            <a:extLst>
              <a:ext uri="{FF2B5EF4-FFF2-40B4-BE49-F238E27FC236}">
                <a16:creationId xmlns:a16="http://schemas.microsoft.com/office/drawing/2014/main" id="{4F44D8E7-B15C-469E-B4A6-891654194E12}"/>
              </a:ext>
            </a:extLst>
          </p:cNvPr>
          <p:cNvSpPr>
            <a:spLocks noGrp="1"/>
          </p:cNvSpPr>
          <p:nvPr>
            <p:ph type="body" sz="quarter" idx="11"/>
          </p:nvPr>
        </p:nvSpPr>
        <p:spPr>
          <a:xfrm>
            <a:off x="838500" y="2090902"/>
            <a:ext cx="5695465" cy="454796"/>
          </a:xfrm>
        </p:spPr>
        <p:txBody>
          <a:bodyPr>
            <a:normAutofit/>
          </a:bodyPr>
          <a:lstStyle/>
          <a:p>
            <a:pPr marL="0" indent="0">
              <a:buNone/>
            </a:pPr>
            <a:r>
              <a:rPr lang="en-US" sz="1600" dirty="0"/>
              <a:t>"There should never be more than one reason for a class to change"</a:t>
            </a:r>
          </a:p>
        </p:txBody>
      </p:sp>
    </p:spTree>
    <p:extLst>
      <p:ext uri="{BB962C8B-B14F-4D97-AF65-F5344CB8AC3E}">
        <p14:creationId xmlns:p14="http://schemas.microsoft.com/office/powerpoint/2010/main" val="206121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F97D-D81B-45ED-97E6-D995F3B416F7}"/>
              </a:ext>
            </a:extLst>
          </p:cNvPr>
          <p:cNvSpPr>
            <a:spLocks noGrp="1"/>
          </p:cNvSpPr>
          <p:nvPr>
            <p:ph type="title"/>
          </p:nvPr>
        </p:nvSpPr>
        <p:spPr>
          <a:xfrm>
            <a:off x="1387474" y="964800"/>
            <a:ext cx="9966325" cy="522806"/>
          </a:xfrm>
        </p:spPr>
        <p:txBody>
          <a:bodyPr/>
          <a:lstStyle/>
          <a:p>
            <a:r>
              <a:rPr lang="en-US"/>
              <a:t>Open/Closed Principle</a:t>
            </a:r>
          </a:p>
        </p:txBody>
      </p:sp>
      <p:sp>
        <p:nvSpPr>
          <p:cNvPr id="3" name="Text Placeholder 2">
            <a:extLst>
              <a:ext uri="{FF2B5EF4-FFF2-40B4-BE49-F238E27FC236}">
                <a16:creationId xmlns:a16="http://schemas.microsoft.com/office/drawing/2014/main" id="{27A21F9F-6BD1-433E-AC60-03AF1F7D8D62}"/>
              </a:ext>
            </a:extLst>
          </p:cNvPr>
          <p:cNvSpPr>
            <a:spLocks noGrp="1"/>
          </p:cNvSpPr>
          <p:nvPr>
            <p:ph type="body" sz="quarter" idx="11"/>
          </p:nvPr>
        </p:nvSpPr>
        <p:spPr>
          <a:xfrm>
            <a:off x="838800" y="2104548"/>
            <a:ext cx="10514999" cy="3795437"/>
          </a:xfrm>
        </p:spPr>
        <p:txBody>
          <a:bodyPr>
            <a:normAutofit/>
          </a:bodyPr>
          <a:lstStyle/>
          <a:p>
            <a:r>
              <a:rPr lang="en-US" sz="1600" dirty="0"/>
              <a:t>“Software entities should be open for extension, but closed for modification." </a:t>
            </a:r>
          </a:p>
          <a:p>
            <a:r>
              <a:rPr lang="en-US" sz="1600" dirty="0"/>
              <a:t>Allow users to add new functionalities without changing existing code.</a:t>
            </a:r>
          </a:p>
        </p:txBody>
      </p:sp>
      <p:sp>
        <p:nvSpPr>
          <p:cNvPr id="4" name="Slide Number Placeholder 3">
            <a:extLst>
              <a:ext uri="{FF2B5EF4-FFF2-40B4-BE49-F238E27FC236}">
                <a16:creationId xmlns:a16="http://schemas.microsoft.com/office/drawing/2014/main" id="{E5FB6E55-C4FA-4400-94B3-935023E76E0F}"/>
              </a:ext>
            </a:extLst>
          </p:cNvPr>
          <p:cNvSpPr>
            <a:spLocks noGrp="1"/>
          </p:cNvSpPr>
          <p:nvPr>
            <p:ph type="sldNum" sz="quarter" idx="19"/>
          </p:nvPr>
        </p:nvSpPr>
        <p:spPr/>
        <p:txBody>
          <a:bodyPr/>
          <a:lstStyle/>
          <a:p>
            <a:fld id="{AC9EADA5-491E-8449-B417-673047FD2CD0}" type="slidenum">
              <a:rPr lang="de-DE" smtClean="0"/>
              <a:pPr/>
              <a:t>37</a:t>
            </a:fld>
            <a:endParaRPr lang="de-DE"/>
          </a:p>
        </p:txBody>
      </p:sp>
    </p:spTree>
    <p:extLst>
      <p:ext uri="{BB962C8B-B14F-4D97-AF65-F5344CB8AC3E}">
        <p14:creationId xmlns:p14="http://schemas.microsoft.com/office/powerpoint/2010/main" val="858341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717F50-E256-49FF-A19E-470D2B34B7FE}"/>
              </a:ext>
            </a:extLst>
          </p:cNvPr>
          <p:cNvSpPr>
            <a:spLocks noGrp="1"/>
          </p:cNvSpPr>
          <p:nvPr>
            <p:ph type="sldNum" sz="quarter" idx="10"/>
          </p:nvPr>
        </p:nvSpPr>
        <p:spPr/>
        <p:txBody>
          <a:bodyPr/>
          <a:lstStyle/>
          <a:p>
            <a:fld id="{AC9EADA5-491E-8449-B417-673047FD2CD0}" type="slidenum">
              <a:rPr lang="de-DE" smtClean="0"/>
              <a:pPr/>
              <a:t>38</a:t>
            </a:fld>
            <a:endParaRPr lang="de-DE"/>
          </a:p>
        </p:txBody>
      </p:sp>
      <p:sp>
        <p:nvSpPr>
          <p:cNvPr id="7" name="Rectangle 1">
            <a:extLst>
              <a:ext uri="{FF2B5EF4-FFF2-40B4-BE49-F238E27FC236}">
                <a16:creationId xmlns:a16="http://schemas.microsoft.com/office/drawing/2014/main" id="{4F10AE12-47FD-42B9-B324-DED6A619B841}"/>
              </a:ext>
            </a:extLst>
          </p:cNvPr>
          <p:cNvSpPr>
            <a:spLocks noGrp="1" noChangeArrowheads="1"/>
          </p:cNvSpPr>
          <p:nvPr>
            <p:ph type="body" sz="quarter" idx="12"/>
          </p:nvPr>
        </p:nvSpPr>
        <p:spPr bwMode="auto">
          <a:xfrm>
            <a:off x="726388" y="3431217"/>
            <a:ext cx="4839568" cy="309315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8A0DF"/>
                </a:solidFill>
                <a:effectLst/>
                <a:latin typeface="Cascadia Code" panose="020B0609020000020004" pitchFamily="49" charset="0"/>
              </a:rPr>
              <a:t>foreach</a:t>
            </a:r>
            <a:r>
              <a:rPr kumimoji="0" lang="en-US" altLang="en-US" sz="1300" b="0" i="0" u="none" strike="noStrike" cap="none" normalizeH="0" baseline="0" dirty="0">
                <a:ln>
                  <a:noFill/>
                </a:ln>
                <a:solidFill>
                  <a:srgbClr val="DCDCDC"/>
                </a:solidFill>
                <a:effectLst/>
                <a:latin typeface="Cascadia Code" panose="020B0609020000020004" pitchFamily="49" charset="0"/>
              </a:rPr>
              <a:t> (Shape </a:t>
            </a:r>
            <a:r>
              <a:rPr kumimoji="0" lang="en-US" altLang="en-US" sz="1300" b="0" i="0" u="none" strike="noStrike" cap="none" normalizeH="0" baseline="0" dirty="0">
                <a:ln>
                  <a:noFill/>
                </a:ln>
                <a:solidFill>
                  <a:srgbClr val="9CDCFE"/>
                </a:solidFill>
                <a:effectLst/>
                <a:latin typeface="Cascadia Code" panose="020B0609020000020004" pitchFamily="49" charset="0"/>
              </a:rPr>
              <a:t>shape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GetShapes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switch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ShapeType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Circle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DrawCircle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DrawSquare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Triangle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DrawTriangle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825B1659-7D78-40F7-BE55-DA5CF79EC439}"/>
              </a:ext>
            </a:extLst>
          </p:cNvPr>
          <p:cNvSpPr>
            <a:spLocks noChangeArrowheads="1"/>
          </p:cNvSpPr>
          <p:nvPr/>
        </p:nvSpPr>
        <p:spPr bwMode="auto">
          <a:xfrm>
            <a:off x="726389" y="1536173"/>
            <a:ext cx="4839568" cy="1892826"/>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err="1">
                <a:ln>
                  <a:noFill/>
                </a:ln>
                <a:solidFill>
                  <a:srgbClr val="569CD6"/>
                </a:solidFill>
                <a:effectLst/>
                <a:latin typeface="Cascadia Code" panose="020B0609020000020004" pitchFamily="49" charset="0"/>
              </a:rPr>
              <a:t>enum</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B8D7A3"/>
                </a:solidFill>
                <a:effectLst/>
                <a:latin typeface="Cascadia Code" panose="020B0609020000020004" pitchFamily="49" charset="0"/>
              </a:rPr>
              <a:t>EShapeType</a:t>
            </a:r>
            <a:r>
              <a:rPr kumimoji="0" lang="en-US" altLang="en-US" sz="1300" b="0" i="0" u="none" strike="noStrike" cap="none" normalizeH="0" baseline="0" dirty="0">
                <a:ln>
                  <a:noFill/>
                </a:ln>
                <a:solidFill>
                  <a:srgbClr val="B8D7A3"/>
                </a:solidFill>
                <a:effectLst/>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Circle, Square, Triangle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ShapeType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569CD6"/>
                </a:solidFill>
                <a:effectLst/>
                <a:latin typeface="Cascadia Code" panose="020B0609020000020004" pitchFamily="49" charset="0"/>
              </a:rPr>
              <a:t>get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DrawCircle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DrawSquare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DrawTriangle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7D731C16-A4D9-4C4A-9BC4-0792A9ADA6FB}"/>
              </a:ext>
            </a:extLst>
          </p:cNvPr>
          <p:cNvSpPr>
            <a:spLocks noGrp="1"/>
          </p:cNvSpPr>
          <p:nvPr>
            <p:ph type="title"/>
          </p:nvPr>
        </p:nvSpPr>
        <p:spPr>
          <a:xfrm>
            <a:off x="1387474" y="964800"/>
            <a:ext cx="9966325" cy="509158"/>
          </a:xfrm>
        </p:spPr>
        <p:txBody>
          <a:bodyPr/>
          <a:lstStyle/>
          <a:p>
            <a:r>
              <a:rPr lang="en-US" dirty="0"/>
              <a:t>Open/Closed Principle</a:t>
            </a:r>
          </a:p>
        </p:txBody>
      </p:sp>
    </p:spTree>
    <p:extLst>
      <p:ext uri="{BB962C8B-B14F-4D97-AF65-F5344CB8AC3E}">
        <p14:creationId xmlns:p14="http://schemas.microsoft.com/office/powerpoint/2010/main" val="895658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717F50-E256-49FF-A19E-470D2B34B7FE}"/>
              </a:ext>
            </a:extLst>
          </p:cNvPr>
          <p:cNvSpPr>
            <a:spLocks noGrp="1"/>
          </p:cNvSpPr>
          <p:nvPr>
            <p:ph type="sldNum" sz="quarter" idx="10"/>
          </p:nvPr>
        </p:nvSpPr>
        <p:spPr/>
        <p:txBody>
          <a:bodyPr/>
          <a:lstStyle/>
          <a:p>
            <a:fld id="{AC9EADA5-491E-8449-B417-673047FD2CD0}" type="slidenum">
              <a:rPr lang="de-DE" smtClean="0"/>
              <a:pPr/>
              <a:t>39</a:t>
            </a:fld>
            <a:endParaRPr lang="de-DE"/>
          </a:p>
        </p:txBody>
      </p:sp>
      <p:pic>
        <p:nvPicPr>
          <p:cNvPr id="6" name="Picture 5">
            <a:extLst>
              <a:ext uri="{FF2B5EF4-FFF2-40B4-BE49-F238E27FC236}">
                <a16:creationId xmlns:a16="http://schemas.microsoft.com/office/drawing/2014/main" id="{8B810815-AAB1-475B-BC98-F4F6ACDAEBE0}"/>
              </a:ext>
            </a:extLst>
          </p:cNvPr>
          <p:cNvPicPr>
            <a:picLocks noChangeAspect="1"/>
          </p:cNvPicPr>
          <p:nvPr/>
        </p:nvPicPr>
        <p:blipFill>
          <a:blip r:embed="rId3"/>
          <a:stretch>
            <a:fillRect/>
          </a:stretch>
        </p:blipFill>
        <p:spPr>
          <a:xfrm>
            <a:off x="5868674" y="3826180"/>
            <a:ext cx="448734" cy="679333"/>
          </a:xfrm>
          <a:prstGeom prst="rect">
            <a:avLst/>
          </a:prstGeom>
        </p:spPr>
      </p:pic>
      <p:sp>
        <p:nvSpPr>
          <p:cNvPr id="7" name="Rectangle 1">
            <a:extLst>
              <a:ext uri="{FF2B5EF4-FFF2-40B4-BE49-F238E27FC236}">
                <a16:creationId xmlns:a16="http://schemas.microsoft.com/office/drawing/2014/main" id="{4F10AE12-47FD-42B9-B324-DED6A619B841}"/>
              </a:ext>
            </a:extLst>
          </p:cNvPr>
          <p:cNvSpPr>
            <a:spLocks noGrp="1" noChangeArrowheads="1"/>
          </p:cNvSpPr>
          <p:nvPr>
            <p:ph type="body" sz="quarter" idx="12"/>
          </p:nvPr>
        </p:nvSpPr>
        <p:spPr bwMode="auto">
          <a:xfrm>
            <a:off x="726388" y="3431217"/>
            <a:ext cx="4839568" cy="309315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8A0DF"/>
                </a:solidFill>
                <a:effectLst/>
                <a:latin typeface="Cascadia Code" panose="020B0609020000020004" pitchFamily="49" charset="0"/>
              </a:rPr>
              <a:t>foreach</a:t>
            </a:r>
            <a:r>
              <a:rPr kumimoji="0" lang="en-US" altLang="en-US" sz="1300" b="0" i="0" u="none" strike="noStrike" cap="none" normalizeH="0" baseline="0" dirty="0">
                <a:ln>
                  <a:noFill/>
                </a:ln>
                <a:solidFill>
                  <a:srgbClr val="DCDCDC"/>
                </a:solidFill>
                <a:effectLst/>
                <a:latin typeface="Cascadia Code" panose="020B0609020000020004" pitchFamily="49" charset="0"/>
              </a:rPr>
              <a:t> (Shape </a:t>
            </a:r>
            <a:r>
              <a:rPr kumimoji="0" lang="en-US" altLang="en-US" sz="1300" b="0" i="0" u="none" strike="noStrike" cap="none" normalizeH="0" baseline="0" dirty="0">
                <a:ln>
                  <a:noFill/>
                </a:ln>
                <a:solidFill>
                  <a:srgbClr val="9CDCFE"/>
                </a:solidFill>
                <a:effectLst/>
                <a:latin typeface="Cascadia Code" panose="020B0609020000020004" pitchFamily="49" charset="0"/>
              </a:rPr>
              <a:t>shape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GetShapes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switch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ShapeType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Circle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DrawCircle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DrawSquare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case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Triangle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DrawTriangle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break</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825B1659-7D78-40F7-BE55-DA5CF79EC439}"/>
              </a:ext>
            </a:extLst>
          </p:cNvPr>
          <p:cNvSpPr>
            <a:spLocks noChangeArrowheads="1"/>
          </p:cNvSpPr>
          <p:nvPr/>
        </p:nvSpPr>
        <p:spPr bwMode="auto">
          <a:xfrm>
            <a:off x="726389" y="1536173"/>
            <a:ext cx="4839568" cy="1892826"/>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err="1">
                <a:ln>
                  <a:noFill/>
                </a:ln>
                <a:solidFill>
                  <a:srgbClr val="569CD6"/>
                </a:solidFill>
                <a:effectLst/>
                <a:latin typeface="Cascadia Code" panose="020B0609020000020004" pitchFamily="49" charset="0"/>
              </a:rPr>
              <a:t>enum</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B8D7A3"/>
                </a:solidFill>
                <a:effectLst/>
                <a:latin typeface="Cascadia Code" panose="020B0609020000020004" pitchFamily="49" charset="0"/>
              </a:rPr>
              <a:t>EShapeType</a:t>
            </a:r>
            <a:r>
              <a:rPr kumimoji="0" lang="en-US" altLang="en-US" sz="1300" b="0" i="0" u="none" strike="noStrike" cap="none" normalizeH="0" baseline="0" dirty="0">
                <a:ln>
                  <a:noFill/>
                </a:ln>
                <a:solidFill>
                  <a:srgbClr val="B8D7A3"/>
                </a:solidFill>
                <a:effectLst/>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Circle, Square, Triangle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Shape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EShapeType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ShapeType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569CD6"/>
                </a:solidFill>
                <a:effectLst/>
                <a:latin typeface="Cascadia Code" panose="020B0609020000020004" pitchFamily="49" charset="0"/>
              </a:rPr>
              <a:t>get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DrawCircle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DrawSquare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DrawTriangle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13" name="Rectangle 3">
            <a:extLst>
              <a:ext uri="{FF2B5EF4-FFF2-40B4-BE49-F238E27FC236}">
                <a16:creationId xmlns:a16="http://schemas.microsoft.com/office/drawing/2014/main" id="{873B6B1E-CF03-4562-B1B1-1463A5D4FEC1}"/>
              </a:ext>
            </a:extLst>
          </p:cNvPr>
          <p:cNvSpPr>
            <a:spLocks noChangeArrowheads="1"/>
          </p:cNvSpPr>
          <p:nvPr/>
        </p:nvSpPr>
        <p:spPr bwMode="auto">
          <a:xfrm>
            <a:off x="6626044" y="1762063"/>
            <a:ext cx="4839568" cy="349326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abstract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4EC9B0"/>
                </a:solidFill>
                <a:effectLst/>
                <a:latin typeface="Cascadia Code" panose="020B0609020000020004" pitchFamily="49" charset="0"/>
              </a:rPr>
              <a:t>AbstractShape</a:t>
            </a:r>
            <a:endParaRPr kumimoji="0" lang="en-US" altLang="en-US" sz="1300" b="0" i="0" u="none" strike="noStrike" cap="none" normalizeH="0" baseline="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abstract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Draw</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Circle</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AbstractShape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override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Draw</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Square</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AbstractShape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override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Draw</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Triangle</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AbstractShape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override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Draw</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56A481B2-29FA-49B7-B18B-4B7DC186E919}"/>
              </a:ext>
            </a:extLst>
          </p:cNvPr>
          <p:cNvSpPr>
            <a:spLocks noChangeArrowheads="1"/>
          </p:cNvSpPr>
          <p:nvPr/>
        </p:nvSpPr>
        <p:spPr bwMode="auto">
          <a:xfrm>
            <a:off x="6626045" y="5255327"/>
            <a:ext cx="4839567" cy="89255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300" b="0" i="0" u="none" strike="noStrike" cap="none" normalizeH="0" baseline="0" dirty="0">
                <a:ln>
                  <a:noFill/>
                </a:ln>
                <a:solidFill>
                  <a:srgbClr val="D8A0DF"/>
                </a:solidFill>
                <a:effectLst/>
                <a:latin typeface="Cascadia Code" panose="020B0609020000020004" pitchFamily="49" charset="0"/>
              </a:rPr>
              <a:t>foreach</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DCDCDC"/>
                </a:solidFill>
                <a:latin typeface="Cascadia Code" panose="020B0609020000020004" pitchFamily="49" charset="0"/>
              </a:rPr>
              <a:t>(</a:t>
            </a:r>
            <a:r>
              <a:rPr lang="en-US" altLang="en-US" sz="1300" dirty="0" err="1">
                <a:solidFill>
                  <a:srgbClr val="DCDCDC"/>
                </a:solidFill>
                <a:latin typeface="Cascadia Code" panose="020B0609020000020004" pitchFamily="49" charset="0"/>
              </a:rPr>
              <a:t>AbstractShape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shape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in</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GetShapes</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Draw</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7D731C16-A4D9-4C4A-9BC4-0792A9ADA6FB}"/>
              </a:ext>
            </a:extLst>
          </p:cNvPr>
          <p:cNvSpPr>
            <a:spLocks noGrp="1"/>
          </p:cNvSpPr>
          <p:nvPr>
            <p:ph type="title"/>
          </p:nvPr>
        </p:nvSpPr>
        <p:spPr>
          <a:xfrm>
            <a:off x="1387474" y="964800"/>
            <a:ext cx="9966325" cy="509158"/>
          </a:xfrm>
        </p:spPr>
        <p:txBody>
          <a:bodyPr/>
          <a:lstStyle/>
          <a:p>
            <a:r>
              <a:rPr lang="en-US" dirty="0"/>
              <a:t>Open/Closed Principle</a:t>
            </a:r>
          </a:p>
        </p:txBody>
      </p:sp>
    </p:spTree>
    <p:extLst>
      <p:ext uri="{BB962C8B-B14F-4D97-AF65-F5344CB8AC3E}">
        <p14:creationId xmlns:p14="http://schemas.microsoft.com/office/powerpoint/2010/main" val="2314298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CAA9435-0E1D-481B-9129-32B11BD7CC80}"/>
              </a:ext>
            </a:extLst>
          </p:cNvPr>
          <p:cNvSpPr>
            <a:spLocks noGrp="1"/>
          </p:cNvSpPr>
          <p:nvPr>
            <p:ph type="title"/>
          </p:nvPr>
        </p:nvSpPr>
        <p:spPr>
          <a:xfrm>
            <a:off x="1387475" y="964800"/>
            <a:ext cx="4492843" cy="495510"/>
          </a:xfrm>
        </p:spPr>
        <p:txBody>
          <a:bodyPr>
            <a:normAutofit/>
          </a:bodyPr>
          <a:lstStyle/>
          <a:p>
            <a:r>
              <a:rPr lang="en-US" altLang="en-US"/>
              <a:t>Cl</a:t>
            </a:r>
            <a:r>
              <a:rPr lang="en-150" altLang="en-US"/>
              <a:t>e</a:t>
            </a:r>
            <a:r>
              <a:rPr lang="en-US" altLang="en-US"/>
              <a:t>a</a:t>
            </a:r>
            <a:r>
              <a:rPr lang="en-150" altLang="en-US"/>
              <a:t>n </a:t>
            </a:r>
            <a:r>
              <a:rPr lang="en-US" altLang="en-US"/>
              <a:t>c</a:t>
            </a:r>
            <a:r>
              <a:rPr lang="en-150" altLang="en-US"/>
              <a:t>o</a:t>
            </a:r>
            <a:r>
              <a:rPr lang="en-US" altLang="en-US"/>
              <a:t>d</a:t>
            </a:r>
            <a:r>
              <a:rPr lang="en-150" altLang="en-US"/>
              <a:t>e</a:t>
            </a:r>
            <a:endParaRPr lang="de-DE"/>
          </a:p>
        </p:txBody>
      </p:sp>
      <p:sp>
        <p:nvSpPr>
          <p:cNvPr id="2" name="Foliennummernplatzhalter 1">
            <a:extLst>
              <a:ext uri="{FF2B5EF4-FFF2-40B4-BE49-F238E27FC236}">
                <a16:creationId xmlns:a16="http://schemas.microsoft.com/office/drawing/2014/main" id="{A7047D9D-CE89-437C-BC70-565D4CEB9694}"/>
              </a:ext>
            </a:extLst>
          </p:cNvPr>
          <p:cNvSpPr>
            <a:spLocks noGrp="1"/>
          </p:cNvSpPr>
          <p:nvPr>
            <p:ph type="sldNum" sz="quarter" idx="10"/>
          </p:nvPr>
        </p:nvSpPr>
        <p:spPr/>
        <p:txBody>
          <a:bodyPr/>
          <a:lstStyle/>
          <a:p>
            <a:fld id="{AC9EADA5-491E-8449-B417-673047FD2CD0}" type="slidenum">
              <a:rPr lang="de-DE" smtClean="0"/>
              <a:pPr/>
              <a:t>4</a:t>
            </a:fld>
            <a:endParaRPr lang="de-DE"/>
          </a:p>
        </p:txBody>
      </p:sp>
      <p:sp>
        <p:nvSpPr>
          <p:cNvPr id="7" name="Textplatzhalter 5">
            <a:extLst>
              <a:ext uri="{FF2B5EF4-FFF2-40B4-BE49-F238E27FC236}">
                <a16:creationId xmlns:a16="http://schemas.microsoft.com/office/drawing/2014/main" id="{C03A734B-911C-4CAD-926B-54EB6256127A}"/>
              </a:ext>
            </a:extLst>
          </p:cNvPr>
          <p:cNvSpPr txBox="1">
            <a:spLocks/>
          </p:cNvSpPr>
          <p:nvPr/>
        </p:nvSpPr>
        <p:spPr>
          <a:xfrm>
            <a:off x="818866" y="1796991"/>
            <a:ext cx="10261308" cy="370181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defRPr/>
            </a:pPr>
            <a:r>
              <a:rPr lang="en-US" altLang="en-US" sz="1600" b="1"/>
              <a:t>Code rot</a:t>
            </a:r>
            <a:endParaRPr lang="de-DE" altLang="en-US" sz="1600" b="1"/>
          </a:p>
          <a:p>
            <a:pPr>
              <a:lnSpc>
                <a:spcPct val="150000"/>
              </a:lnSpc>
              <a:defRPr/>
            </a:pPr>
            <a:r>
              <a:rPr lang="en-US" sz="1600" i="1">
                <a:latin typeface="Calibri"/>
                <a:cs typeface="Calibri"/>
              </a:rPr>
              <a:t>R</a:t>
            </a:r>
            <a:r>
              <a:rPr lang="en-150" sz="1600" i="1">
                <a:latin typeface="Calibri"/>
                <a:cs typeface="Calibri"/>
              </a:rPr>
              <a:t>i</a:t>
            </a:r>
            <a:r>
              <a:rPr lang="en-US" sz="1600" i="1">
                <a:latin typeface="Calibri"/>
                <a:cs typeface="Calibri"/>
              </a:rPr>
              <a:t>g</a:t>
            </a:r>
            <a:r>
              <a:rPr lang="en-150" sz="1600" i="1">
                <a:latin typeface="Calibri"/>
                <a:cs typeface="Calibri"/>
              </a:rPr>
              <a:t>i</a:t>
            </a:r>
            <a:r>
              <a:rPr lang="en-US" sz="1600" i="1">
                <a:latin typeface="Calibri"/>
                <a:cs typeface="Calibri"/>
              </a:rPr>
              <a:t>d</a:t>
            </a:r>
            <a:r>
              <a:rPr lang="en-150" sz="1600" i="1">
                <a:latin typeface="Calibri"/>
                <a:cs typeface="Calibri"/>
              </a:rPr>
              <a:t>i</a:t>
            </a:r>
            <a:r>
              <a:rPr lang="en-US" sz="1600" i="1">
                <a:latin typeface="Calibri"/>
                <a:cs typeface="Calibri"/>
              </a:rPr>
              <a:t>t</a:t>
            </a:r>
            <a:r>
              <a:rPr lang="en-150" sz="1600" i="1">
                <a:latin typeface="Calibri"/>
                <a:cs typeface="Calibri"/>
              </a:rPr>
              <a:t>y</a:t>
            </a:r>
            <a:r>
              <a:rPr lang="en-150" sz="1600">
                <a:latin typeface="Calibri"/>
                <a:cs typeface="Calibri"/>
              </a:rPr>
              <a:t> – </a:t>
            </a:r>
            <a:r>
              <a:rPr lang="en-US" sz="1600">
                <a:latin typeface="Calibri"/>
                <a:cs typeface="Calibri"/>
              </a:rPr>
              <a:t>m</a:t>
            </a:r>
            <a:r>
              <a:rPr lang="en-150" sz="1600">
                <a:latin typeface="Calibri"/>
                <a:cs typeface="Calibri"/>
              </a:rPr>
              <a:t>o</a:t>
            </a:r>
            <a:r>
              <a:rPr lang="en-US" sz="1600">
                <a:latin typeface="Calibri"/>
                <a:cs typeface="Calibri"/>
              </a:rPr>
              <a:t>d</a:t>
            </a:r>
            <a:r>
              <a:rPr lang="en-150" sz="1600">
                <a:latin typeface="Calibri"/>
                <a:cs typeface="Calibri"/>
              </a:rPr>
              <a:t>i</a:t>
            </a:r>
            <a:r>
              <a:rPr lang="en-US" sz="1600">
                <a:latin typeface="Calibri"/>
                <a:cs typeface="Calibri"/>
              </a:rPr>
              <a:t>f</a:t>
            </a:r>
            <a:r>
              <a:rPr lang="en-150" sz="1600">
                <a:latin typeface="Calibri"/>
                <a:cs typeface="Calibri"/>
              </a:rPr>
              <a:t>i</a:t>
            </a:r>
            <a:r>
              <a:rPr lang="en-US" sz="1600">
                <a:latin typeface="Calibri"/>
                <a:cs typeface="Calibri"/>
              </a:rPr>
              <a:t>c</a:t>
            </a:r>
            <a:r>
              <a:rPr lang="en-150" sz="1600">
                <a:latin typeface="Calibri"/>
                <a:cs typeface="Calibri"/>
              </a:rPr>
              <a:t>a</a:t>
            </a:r>
            <a:r>
              <a:rPr lang="en-US" sz="1600">
                <a:latin typeface="Calibri"/>
                <a:cs typeface="Calibri"/>
              </a:rPr>
              <a:t>t</a:t>
            </a:r>
            <a:r>
              <a:rPr lang="en-150" sz="1600">
                <a:latin typeface="Calibri"/>
                <a:cs typeface="Calibri"/>
              </a:rPr>
              <a:t>i</a:t>
            </a:r>
            <a:r>
              <a:rPr lang="en-US" sz="1600">
                <a:latin typeface="Calibri"/>
                <a:cs typeface="Calibri"/>
              </a:rPr>
              <a:t>o</a:t>
            </a:r>
            <a:r>
              <a:rPr lang="en-150" sz="1600">
                <a:latin typeface="Calibri"/>
                <a:cs typeface="Calibri"/>
              </a:rPr>
              <a:t>n </a:t>
            </a:r>
            <a:r>
              <a:rPr lang="en-US" sz="1600">
                <a:latin typeface="Calibri"/>
                <a:cs typeface="Calibri"/>
              </a:rPr>
              <a:t>i</a:t>
            </a:r>
            <a:r>
              <a:rPr lang="en-150" sz="1600">
                <a:latin typeface="Calibri"/>
                <a:cs typeface="Calibri"/>
              </a:rPr>
              <a:t>n </a:t>
            </a:r>
            <a:r>
              <a:rPr lang="en-US" sz="1600">
                <a:latin typeface="Calibri"/>
                <a:cs typeface="Calibri"/>
              </a:rPr>
              <a:t>o</a:t>
            </a:r>
            <a:r>
              <a:rPr lang="en-150" sz="1600">
                <a:latin typeface="Calibri"/>
                <a:cs typeface="Calibri"/>
              </a:rPr>
              <a:t>n</a:t>
            </a:r>
            <a:r>
              <a:rPr lang="en-US" sz="1600">
                <a:latin typeface="Calibri"/>
                <a:cs typeface="Calibri"/>
              </a:rPr>
              <a:t>e</a:t>
            </a:r>
            <a:r>
              <a:rPr lang="en-150" sz="1600">
                <a:latin typeface="Calibri"/>
                <a:cs typeface="Calibri"/>
              </a:rPr>
              <a:t> </a:t>
            </a:r>
            <a:r>
              <a:rPr lang="en-US" sz="1600">
                <a:latin typeface="Calibri"/>
                <a:cs typeface="Calibri"/>
              </a:rPr>
              <a:t>p</a:t>
            </a:r>
            <a:r>
              <a:rPr lang="en-150" sz="1600">
                <a:latin typeface="Calibri"/>
                <a:cs typeface="Calibri"/>
              </a:rPr>
              <a:t>lace force you to modify in many other</a:t>
            </a:r>
          </a:p>
          <a:p>
            <a:pPr>
              <a:lnSpc>
                <a:spcPct val="150000"/>
              </a:lnSpc>
              <a:defRPr/>
            </a:pPr>
            <a:r>
              <a:rPr lang="en-US" sz="1600" i="1">
                <a:latin typeface="Calibri"/>
                <a:cs typeface="Calibri"/>
              </a:rPr>
              <a:t>F</a:t>
            </a:r>
            <a:r>
              <a:rPr lang="en-150" sz="1600" i="1">
                <a:latin typeface="Calibri"/>
                <a:cs typeface="Calibri"/>
              </a:rPr>
              <a:t>r</a:t>
            </a:r>
            <a:r>
              <a:rPr lang="en-US" sz="1600" i="1">
                <a:latin typeface="Calibri"/>
                <a:cs typeface="Calibri"/>
              </a:rPr>
              <a:t>a</a:t>
            </a:r>
            <a:r>
              <a:rPr lang="en-150" sz="1600" i="1">
                <a:latin typeface="Calibri"/>
                <a:cs typeface="Calibri"/>
              </a:rPr>
              <a:t>g</a:t>
            </a:r>
            <a:r>
              <a:rPr lang="en-US" sz="1600" i="1">
                <a:latin typeface="Calibri"/>
                <a:cs typeface="Calibri"/>
              </a:rPr>
              <a:t>i</a:t>
            </a:r>
            <a:r>
              <a:rPr lang="en-150" sz="1600" i="1">
                <a:latin typeface="Calibri"/>
                <a:cs typeface="Calibri"/>
              </a:rPr>
              <a:t>l</a:t>
            </a:r>
            <a:r>
              <a:rPr lang="en-US" sz="1600" i="1">
                <a:latin typeface="Calibri"/>
                <a:cs typeface="Calibri"/>
              </a:rPr>
              <a:t>i</a:t>
            </a:r>
            <a:r>
              <a:rPr lang="en-150" sz="1600" i="1">
                <a:latin typeface="Calibri"/>
                <a:cs typeface="Calibri"/>
              </a:rPr>
              <a:t>t</a:t>
            </a:r>
            <a:r>
              <a:rPr lang="en-US" sz="1600" i="1">
                <a:latin typeface="Calibri"/>
                <a:cs typeface="Calibri"/>
              </a:rPr>
              <a:t>y</a:t>
            </a:r>
            <a:r>
              <a:rPr lang="en-150" sz="1600">
                <a:latin typeface="Calibri"/>
                <a:cs typeface="Calibri"/>
              </a:rPr>
              <a:t> – </a:t>
            </a:r>
            <a:r>
              <a:rPr lang="en-US" sz="1600">
                <a:latin typeface="Calibri"/>
                <a:cs typeface="Calibri"/>
              </a:rPr>
              <a:t>b</a:t>
            </a:r>
            <a:r>
              <a:rPr lang="en-150" sz="1600">
                <a:latin typeface="Calibri"/>
                <a:cs typeface="Calibri"/>
              </a:rPr>
              <a:t>r</a:t>
            </a:r>
            <a:r>
              <a:rPr lang="en-US" sz="1600">
                <a:latin typeface="Calibri"/>
                <a:cs typeface="Calibri"/>
              </a:rPr>
              <a:t>ea</a:t>
            </a:r>
            <a:r>
              <a:rPr lang="en-150" sz="1600">
                <a:latin typeface="Calibri"/>
                <a:cs typeface="Calibri"/>
              </a:rPr>
              <a:t>k in many places when you touch only one</a:t>
            </a:r>
          </a:p>
          <a:p>
            <a:pPr>
              <a:lnSpc>
                <a:spcPct val="150000"/>
              </a:lnSpc>
              <a:defRPr/>
            </a:pPr>
            <a:r>
              <a:rPr lang="en-US" sz="1600" i="1">
                <a:latin typeface="Calibri"/>
                <a:cs typeface="Calibri"/>
              </a:rPr>
              <a:t>I</a:t>
            </a:r>
            <a:r>
              <a:rPr lang="en-150" sz="1600" i="1">
                <a:latin typeface="Calibri"/>
                <a:cs typeface="Calibri"/>
              </a:rPr>
              <a:t>n</a:t>
            </a:r>
            <a:r>
              <a:rPr lang="en-US" sz="1600" i="1">
                <a:latin typeface="Calibri"/>
                <a:cs typeface="Calibri"/>
              </a:rPr>
              <a:t>s</a:t>
            </a:r>
            <a:r>
              <a:rPr lang="en-150" sz="1600" i="1">
                <a:latin typeface="Calibri"/>
                <a:cs typeface="Calibri"/>
              </a:rPr>
              <a:t>e</a:t>
            </a:r>
            <a:r>
              <a:rPr lang="en-US" sz="1600" i="1">
                <a:latin typeface="Calibri"/>
                <a:cs typeface="Calibri"/>
              </a:rPr>
              <a:t>p</a:t>
            </a:r>
            <a:r>
              <a:rPr lang="en-150" sz="1600" i="1">
                <a:latin typeface="Calibri"/>
                <a:cs typeface="Calibri"/>
              </a:rPr>
              <a:t>a</a:t>
            </a:r>
            <a:r>
              <a:rPr lang="en-US" sz="1600" i="1">
                <a:latin typeface="Calibri"/>
                <a:cs typeface="Calibri"/>
              </a:rPr>
              <a:t>r</a:t>
            </a:r>
            <a:r>
              <a:rPr lang="en-150" sz="1600" i="1">
                <a:latin typeface="Calibri"/>
                <a:cs typeface="Calibri"/>
              </a:rPr>
              <a:t>a</a:t>
            </a:r>
            <a:r>
              <a:rPr lang="en-US" sz="1600" i="1">
                <a:latin typeface="Calibri"/>
                <a:cs typeface="Calibri"/>
              </a:rPr>
              <a:t>b</a:t>
            </a:r>
            <a:r>
              <a:rPr lang="en-150" sz="1600" i="1">
                <a:latin typeface="Calibri"/>
                <a:cs typeface="Calibri"/>
              </a:rPr>
              <a:t>i</a:t>
            </a:r>
            <a:r>
              <a:rPr lang="en-US" sz="1600" i="1">
                <a:latin typeface="Calibri"/>
                <a:cs typeface="Calibri"/>
              </a:rPr>
              <a:t>l</a:t>
            </a:r>
            <a:r>
              <a:rPr lang="en-150" sz="1600" i="1">
                <a:latin typeface="Calibri"/>
                <a:cs typeface="Calibri"/>
              </a:rPr>
              <a:t>i</a:t>
            </a:r>
            <a:r>
              <a:rPr lang="en-US" sz="1600" i="1">
                <a:latin typeface="Calibri"/>
                <a:cs typeface="Calibri"/>
              </a:rPr>
              <a:t>t</a:t>
            </a:r>
            <a:r>
              <a:rPr lang="en-150" sz="1600" i="1">
                <a:latin typeface="Calibri"/>
                <a:cs typeface="Calibri"/>
              </a:rPr>
              <a:t>y</a:t>
            </a:r>
            <a:r>
              <a:rPr lang="en-150" sz="1600">
                <a:latin typeface="Calibri"/>
                <a:cs typeface="Calibri"/>
              </a:rPr>
              <a:t> – </a:t>
            </a:r>
            <a:r>
              <a:rPr lang="en-US" sz="1600">
                <a:latin typeface="Calibri"/>
                <a:cs typeface="Calibri"/>
              </a:rPr>
              <a:t>m</a:t>
            </a:r>
            <a:r>
              <a:rPr lang="en-150" sz="1600">
                <a:latin typeface="Calibri"/>
                <a:cs typeface="Calibri"/>
              </a:rPr>
              <a:t>o</a:t>
            </a:r>
            <a:r>
              <a:rPr lang="en-US" sz="1600">
                <a:latin typeface="Calibri"/>
                <a:cs typeface="Calibri"/>
              </a:rPr>
              <a:t>d</a:t>
            </a:r>
            <a:r>
              <a:rPr lang="en-150" sz="1600">
                <a:latin typeface="Calibri"/>
                <a:cs typeface="Calibri"/>
              </a:rPr>
              <a:t>u</a:t>
            </a:r>
            <a:r>
              <a:rPr lang="en-US" sz="1600">
                <a:latin typeface="Calibri"/>
                <a:cs typeface="Calibri"/>
              </a:rPr>
              <a:t>l</a:t>
            </a:r>
            <a:r>
              <a:rPr lang="en-150" sz="1600">
                <a:latin typeface="Calibri"/>
                <a:cs typeface="Calibri"/>
              </a:rPr>
              <a:t>e</a:t>
            </a:r>
            <a:r>
              <a:rPr lang="en-US" sz="1600">
                <a:latin typeface="Calibri"/>
                <a:cs typeface="Calibri"/>
              </a:rPr>
              <a:t>s</a:t>
            </a:r>
            <a:r>
              <a:rPr lang="en-150" sz="1600">
                <a:latin typeface="Calibri"/>
                <a:cs typeface="Calibri"/>
              </a:rPr>
              <a:t> </a:t>
            </a:r>
            <a:r>
              <a:rPr lang="en-US" sz="1600">
                <a:latin typeface="Calibri"/>
                <a:cs typeface="Calibri"/>
              </a:rPr>
              <a:t>c</a:t>
            </a:r>
            <a:r>
              <a:rPr lang="en-150" sz="1600">
                <a:latin typeface="Calibri"/>
                <a:cs typeface="Calibri"/>
              </a:rPr>
              <a:t>a</a:t>
            </a:r>
            <a:r>
              <a:rPr lang="en-US" sz="1600">
                <a:latin typeface="Calibri"/>
                <a:cs typeface="Calibri"/>
              </a:rPr>
              <a:t>n</a:t>
            </a:r>
            <a:r>
              <a:rPr lang="en-150" sz="1600">
                <a:latin typeface="Calibri"/>
                <a:cs typeface="Calibri"/>
              </a:rPr>
              <a:t>’</a:t>
            </a:r>
            <a:r>
              <a:rPr lang="en-US" sz="1600">
                <a:latin typeface="Calibri"/>
                <a:cs typeface="Calibri"/>
              </a:rPr>
              <a:t>t</a:t>
            </a:r>
            <a:r>
              <a:rPr lang="en-150" sz="1600">
                <a:latin typeface="Calibri"/>
                <a:cs typeface="Calibri"/>
              </a:rPr>
              <a:t> </a:t>
            </a:r>
            <a:r>
              <a:rPr lang="en-US" sz="1600">
                <a:latin typeface="Calibri"/>
                <a:cs typeface="Calibri"/>
              </a:rPr>
              <a:t>b</a:t>
            </a:r>
            <a:r>
              <a:rPr lang="en-150" sz="1600">
                <a:latin typeface="Calibri"/>
                <a:cs typeface="Calibri"/>
              </a:rPr>
              <a:t>e </a:t>
            </a:r>
            <a:r>
              <a:rPr lang="en-US" sz="1600">
                <a:latin typeface="Calibri"/>
                <a:cs typeface="Calibri"/>
              </a:rPr>
              <a:t>s</a:t>
            </a:r>
            <a:r>
              <a:rPr lang="en-150" sz="1600">
                <a:latin typeface="Calibri"/>
                <a:cs typeface="Calibri"/>
              </a:rPr>
              <a:t>e</a:t>
            </a:r>
            <a:r>
              <a:rPr lang="en-US" sz="1600">
                <a:latin typeface="Calibri"/>
                <a:cs typeface="Calibri"/>
              </a:rPr>
              <a:t>p</a:t>
            </a:r>
            <a:r>
              <a:rPr lang="en-150" sz="1600">
                <a:latin typeface="Calibri"/>
                <a:cs typeface="Calibri"/>
              </a:rPr>
              <a:t>a</a:t>
            </a:r>
            <a:r>
              <a:rPr lang="en-US" sz="1600">
                <a:latin typeface="Calibri"/>
                <a:cs typeface="Calibri"/>
              </a:rPr>
              <a:t>ra</a:t>
            </a:r>
            <a:r>
              <a:rPr lang="en-150" sz="1600">
                <a:latin typeface="Calibri"/>
                <a:cs typeface="Calibri"/>
              </a:rPr>
              <a:t>ted and reuse for other purposes</a:t>
            </a:r>
            <a:endParaRPr lang="en-150" sz="1600"/>
          </a:p>
          <a:p>
            <a:pPr>
              <a:lnSpc>
                <a:spcPct val="150000"/>
              </a:lnSpc>
              <a:defRPr/>
            </a:pPr>
            <a:r>
              <a:rPr lang="en-US" sz="1600" i="1">
                <a:latin typeface="Calibri"/>
                <a:cs typeface="Calibri"/>
              </a:rPr>
              <a:t>O</a:t>
            </a:r>
            <a:r>
              <a:rPr lang="en-150" sz="1600" i="1">
                <a:latin typeface="Calibri"/>
                <a:cs typeface="Calibri"/>
              </a:rPr>
              <a:t>p</a:t>
            </a:r>
            <a:r>
              <a:rPr lang="en-US" sz="1600" i="1">
                <a:latin typeface="Calibri"/>
                <a:cs typeface="Calibri"/>
              </a:rPr>
              <a:t>a</a:t>
            </a:r>
            <a:r>
              <a:rPr lang="en-150" sz="1600" i="1">
                <a:latin typeface="Calibri"/>
                <a:cs typeface="Calibri"/>
              </a:rPr>
              <a:t>c</a:t>
            </a:r>
            <a:r>
              <a:rPr lang="en-US" sz="1600" i="1">
                <a:latin typeface="Calibri"/>
                <a:cs typeface="Calibri"/>
              </a:rPr>
              <a:t>i</a:t>
            </a:r>
            <a:r>
              <a:rPr lang="en-150" sz="1600" i="1">
                <a:latin typeface="Calibri"/>
                <a:cs typeface="Calibri"/>
              </a:rPr>
              <a:t>t</a:t>
            </a:r>
            <a:r>
              <a:rPr lang="en-US" sz="1600" i="1">
                <a:latin typeface="Calibri"/>
                <a:cs typeface="Calibri"/>
              </a:rPr>
              <a:t>y</a:t>
            </a:r>
            <a:r>
              <a:rPr lang="en-150" sz="1600">
                <a:latin typeface="Calibri"/>
                <a:cs typeface="Calibri"/>
              </a:rPr>
              <a:t> </a:t>
            </a:r>
            <a:endParaRPr lang="en-150" sz="1600"/>
          </a:p>
          <a:p>
            <a:pPr lvl="1">
              <a:lnSpc>
                <a:spcPct val="150000"/>
              </a:lnSpc>
              <a:defRPr/>
            </a:pPr>
            <a:r>
              <a:rPr lang="en-US" sz="1600" b="0">
                <a:solidFill>
                  <a:schemeClr val="tx1"/>
                </a:solidFill>
                <a:latin typeface="Calibri"/>
                <a:cs typeface="Calibri"/>
              </a:rPr>
              <a:t>m</a:t>
            </a:r>
            <a:r>
              <a:rPr lang="en-150" sz="1600" b="0">
                <a:solidFill>
                  <a:schemeClr val="tx1"/>
                </a:solidFill>
                <a:latin typeface="Calibri"/>
                <a:cs typeface="Calibri"/>
              </a:rPr>
              <a:t>e</a:t>
            </a:r>
            <a:r>
              <a:rPr lang="en-US" sz="1600" b="0">
                <a:solidFill>
                  <a:schemeClr val="tx1"/>
                </a:solidFill>
                <a:latin typeface="Calibri"/>
                <a:cs typeface="Calibri"/>
              </a:rPr>
              <a:t>a</a:t>
            </a:r>
            <a:r>
              <a:rPr lang="en-150" sz="1600" b="0">
                <a:solidFill>
                  <a:schemeClr val="tx1"/>
                </a:solidFill>
                <a:latin typeface="Calibri"/>
                <a:cs typeface="Calibri"/>
              </a:rPr>
              <a:t>s</a:t>
            </a:r>
            <a:r>
              <a:rPr lang="en-US" sz="1600" b="0">
                <a:solidFill>
                  <a:schemeClr val="tx1"/>
                </a:solidFill>
                <a:latin typeface="Calibri"/>
                <a:cs typeface="Calibri"/>
              </a:rPr>
              <a:t>u</a:t>
            </a:r>
            <a:r>
              <a:rPr lang="en-150" sz="1600" b="0">
                <a:solidFill>
                  <a:schemeClr val="tx1"/>
                </a:solidFill>
                <a:latin typeface="Calibri"/>
                <a:cs typeface="Calibri"/>
              </a:rPr>
              <a:t>r</a:t>
            </a:r>
            <a:r>
              <a:rPr lang="en-US" sz="1600" b="0">
                <a:solidFill>
                  <a:schemeClr val="tx1"/>
                </a:solidFill>
                <a:latin typeface="Calibri"/>
                <a:cs typeface="Calibri"/>
              </a:rPr>
              <a:t>e</a:t>
            </a:r>
            <a:r>
              <a:rPr lang="en-150" sz="1600" b="0">
                <a:solidFill>
                  <a:schemeClr val="tx1"/>
                </a:solidFill>
                <a:latin typeface="Calibri"/>
                <a:cs typeface="Calibri"/>
              </a:rPr>
              <a:t>m</a:t>
            </a:r>
            <a:r>
              <a:rPr lang="en-US" sz="1600" b="0">
                <a:solidFill>
                  <a:schemeClr val="tx1"/>
                </a:solidFill>
                <a:latin typeface="Calibri"/>
                <a:cs typeface="Calibri"/>
              </a:rPr>
              <a:t>e</a:t>
            </a:r>
            <a:r>
              <a:rPr lang="en-150" sz="1600" b="0">
                <a:solidFill>
                  <a:schemeClr val="tx1"/>
                </a:solidFill>
                <a:latin typeface="Calibri"/>
                <a:cs typeface="Calibri"/>
              </a:rPr>
              <a:t>n</a:t>
            </a:r>
            <a:r>
              <a:rPr lang="en-US" sz="1600" b="0">
                <a:solidFill>
                  <a:schemeClr val="tx1"/>
                </a:solidFill>
                <a:latin typeface="Calibri"/>
                <a:cs typeface="Calibri"/>
              </a:rPr>
              <a:t>t</a:t>
            </a:r>
            <a:r>
              <a:rPr lang="en-150" sz="1600" b="0">
                <a:solidFill>
                  <a:schemeClr val="tx1"/>
                </a:solidFill>
                <a:latin typeface="Calibri"/>
                <a:cs typeface="Calibri"/>
              </a:rPr>
              <a:t> </a:t>
            </a:r>
            <a:r>
              <a:rPr lang="en-US" sz="1600" b="0">
                <a:solidFill>
                  <a:schemeClr val="tx1"/>
                </a:solidFill>
                <a:latin typeface="Calibri"/>
                <a:cs typeface="Calibri"/>
              </a:rPr>
              <a:t>o</a:t>
            </a:r>
            <a:r>
              <a:rPr lang="en-150" sz="1600" b="0">
                <a:solidFill>
                  <a:schemeClr val="tx1"/>
                </a:solidFill>
                <a:latin typeface="Calibri"/>
                <a:cs typeface="Calibri"/>
              </a:rPr>
              <a:t>f </a:t>
            </a:r>
            <a:r>
              <a:rPr lang="en-US" sz="1600" b="0">
                <a:solidFill>
                  <a:schemeClr val="tx1"/>
                </a:solidFill>
                <a:latin typeface="Calibri"/>
                <a:cs typeface="Calibri"/>
              </a:rPr>
              <a:t>c</a:t>
            </a:r>
            <a:r>
              <a:rPr lang="en-150" sz="1600" b="0">
                <a:solidFill>
                  <a:schemeClr val="tx1"/>
                </a:solidFill>
                <a:latin typeface="Calibri"/>
                <a:cs typeface="Calibri"/>
              </a:rPr>
              <a:t>o</a:t>
            </a:r>
            <a:r>
              <a:rPr lang="en-US" sz="1600" b="0">
                <a:solidFill>
                  <a:schemeClr val="tx1"/>
                </a:solidFill>
                <a:latin typeface="Calibri"/>
                <a:cs typeface="Calibri"/>
              </a:rPr>
              <a:t>d</a:t>
            </a:r>
            <a:r>
              <a:rPr lang="en-150" sz="1600" b="0">
                <a:solidFill>
                  <a:schemeClr val="tx1"/>
                </a:solidFill>
                <a:latin typeface="Calibri"/>
                <a:cs typeface="Calibri"/>
              </a:rPr>
              <a:t>e </a:t>
            </a:r>
            <a:r>
              <a:rPr lang="en-US" sz="1600" b="0">
                <a:solidFill>
                  <a:schemeClr val="tx1"/>
                </a:solidFill>
                <a:latin typeface="Calibri"/>
                <a:cs typeface="Calibri"/>
              </a:rPr>
              <a:t>q</a:t>
            </a:r>
            <a:r>
              <a:rPr lang="en-150" sz="1600" b="0">
                <a:solidFill>
                  <a:schemeClr val="tx1"/>
                </a:solidFill>
                <a:latin typeface="Calibri"/>
                <a:cs typeface="Calibri"/>
              </a:rPr>
              <a:t>u</a:t>
            </a:r>
            <a:r>
              <a:rPr lang="en-US" sz="1600" b="0">
                <a:solidFill>
                  <a:schemeClr val="tx1"/>
                </a:solidFill>
                <a:latin typeface="Calibri"/>
                <a:cs typeface="Calibri"/>
              </a:rPr>
              <a:t>a</a:t>
            </a:r>
            <a:r>
              <a:rPr lang="en-150" sz="1600" b="0">
                <a:solidFill>
                  <a:schemeClr val="tx1"/>
                </a:solidFill>
                <a:latin typeface="Calibri"/>
                <a:cs typeface="Calibri"/>
              </a:rPr>
              <a:t>l</a:t>
            </a:r>
            <a:r>
              <a:rPr lang="en-US" sz="1600" b="0">
                <a:solidFill>
                  <a:schemeClr val="tx1"/>
                </a:solidFill>
                <a:latin typeface="Calibri"/>
                <a:cs typeface="Calibri"/>
              </a:rPr>
              <a:t>i</a:t>
            </a:r>
            <a:r>
              <a:rPr lang="en-150" sz="1600" b="0">
                <a:solidFill>
                  <a:schemeClr val="tx1"/>
                </a:solidFill>
                <a:latin typeface="Calibri"/>
                <a:cs typeface="Calibri"/>
              </a:rPr>
              <a:t>t</a:t>
            </a:r>
            <a:r>
              <a:rPr lang="en-US" sz="1600" b="0">
                <a:solidFill>
                  <a:schemeClr val="tx1"/>
                </a:solidFill>
                <a:latin typeface="Calibri"/>
                <a:cs typeface="Calibri"/>
              </a:rPr>
              <a:t>y</a:t>
            </a:r>
            <a:r>
              <a:rPr lang="en-150" sz="1600" b="0">
                <a:solidFill>
                  <a:schemeClr val="tx1"/>
                </a:solidFill>
                <a:latin typeface="Calibri"/>
                <a:cs typeface="Calibri"/>
              </a:rPr>
              <a:t>: </a:t>
            </a:r>
            <a:r>
              <a:rPr lang="en-US" sz="1600" b="0">
                <a:solidFill>
                  <a:schemeClr val="tx1"/>
                </a:solidFill>
                <a:latin typeface="Calibri"/>
                <a:cs typeface="Calibri"/>
              </a:rPr>
              <a:t>W</a:t>
            </a:r>
            <a:r>
              <a:rPr lang="en-150" sz="1600" b="0">
                <a:solidFill>
                  <a:schemeClr val="tx1"/>
                </a:solidFill>
                <a:latin typeface="Calibri"/>
                <a:cs typeface="Calibri"/>
              </a:rPr>
              <a:t>T</a:t>
            </a:r>
            <a:r>
              <a:rPr lang="en-US" sz="1600" b="0">
                <a:solidFill>
                  <a:schemeClr val="tx1"/>
                </a:solidFill>
                <a:latin typeface="Calibri"/>
                <a:cs typeface="Calibri"/>
              </a:rPr>
              <a:t>F</a:t>
            </a:r>
            <a:r>
              <a:rPr lang="en-150" sz="1600" b="0">
                <a:solidFill>
                  <a:schemeClr val="tx1"/>
                </a:solidFill>
                <a:latin typeface="Calibri"/>
                <a:cs typeface="Calibri"/>
              </a:rPr>
              <a:t>s/</a:t>
            </a:r>
            <a:r>
              <a:rPr lang="en-US" sz="1600" b="0">
                <a:solidFill>
                  <a:schemeClr val="tx1"/>
                </a:solidFill>
                <a:latin typeface="Calibri"/>
                <a:cs typeface="Calibri"/>
              </a:rPr>
              <a:t>m</a:t>
            </a:r>
            <a:r>
              <a:rPr lang="en-150" sz="1600" b="0">
                <a:solidFill>
                  <a:schemeClr val="tx1"/>
                </a:solidFill>
                <a:latin typeface="Calibri"/>
                <a:cs typeface="Calibri"/>
              </a:rPr>
              <a:t>i</a:t>
            </a:r>
            <a:r>
              <a:rPr lang="en-US" sz="1600" b="0">
                <a:solidFill>
                  <a:schemeClr val="tx1"/>
                </a:solidFill>
                <a:latin typeface="Calibri"/>
                <a:cs typeface="Calibri"/>
              </a:rPr>
              <a:t>n</a:t>
            </a:r>
            <a:r>
              <a:rPr lang="en-150" sz="1600" b="0">
                <a:solidFill>
                  <a:schemeClr val="tx1"/>
                </a:solidFill>
                <a:latin typeface="Calibri"/>
                <a:cs typeface="Calibri"/>
              </a:rPr>
              <a:t>u</a:t>
            </a:r>
            <a:r>
              <a:rPr lang="en-US" sz="1600" b="0">
                <a:solidFill>
                  <a:schemeClr val="tx1"/>
                </a:solidFill>
                <a:latin typeface="Calibri"/>
                <a:cs typeface="Calibri"/>
              </a:rPr>
              <a:t>t</a:t>
            </a:r>
            <a:r>
              <a:rPr lang="en-150" sz="1600" b="0">
                <a:solidFill>
                  <a:schemeClr val="tx1"/>
                </a:solidFill>
                <a:latin typeface="Calibri"/>
                <a:cs typeface="Calibri"/>
              </a:rPr>
              <a:t>e</a:t>
            </a:r>
          </a:p>
          <a:p>
            <a:pPr lvl="1">
              <a:lnSpc>
                <a:spcPct val="150000"/>
              </a:lnSpc>
              <a:defRPr/>
            </a:pPr>
            <a:r>
              <a:rPr lang="en-US" sz="1600" b="0">
                <a:solidFill>
                  <a:schemeClr val="tx1"/>
                </a:solidFill>
                <a:latin typeface="Calibri"/>
                <a:cs typeface="Calibri"/>
              </a:rPr>
              <a:t>n</a:t>
            </a:r>
            <a:r>
              <a:rPr lang="en-150" sz="1600" b="0">
                <a:solidFill>
                  <a:schemeClr val="tx1"/>
                </a:solidFill>
                <a:latin typeface="Calibri"/>
                <a:cs typeface="Calibri"/>
              </a:rPr>
              <a:t>o</a:t>
            </a:r>
            <a:r>
              <a:rPr lang="en-US" sz="1600" b="0">
                <a:solidFill>
                  <a:schemeClr val="tx1"/>
                </a:solidFill>
                <a:latin typeface="Calibri"/>
                <a:cs typeface="Calibri"/>
              </a:rPr>
              <a:t>t</a:t>
            </a:r>
            <a:r>
              <a:rPr lang="en-150" sz="1600" b="0">
                <a:solidFill>
                  <a:schemeClr val="tx1"/>
                </a:solidFill>
                <a:latin typeface="Calibri"/>
                <a:cs typeface="Calibri"/>
              </a:rPr>
              <a:t> </a:t>
            </a:r>
            <a:r>
              <a:rPr lang="en-US" sz="1600" b="0">
                <a:solidFill>
                  <a:schemeClr val="tx1"/>
                </a:solidFill>
                <a:latin typeface="Calibri"/>
                <a:cs typeface="Calibri"/>
              </a:rPr>
              <a:t>c</a:t>
            </a:r>
            <a:r>
              <a:rPr lang="en-150" sz="1600" b="0">
                <a:solidFill>
                  <a:schemeClr val="tx1"/>
                </a:solidFill>
                <a:latin typeface="Calibri"/>
                <a:cs typeface="Calibri"/>
              </a:rPr>
              <a:t>o</a:t>
            </a:r>
            <a:r>
              <a:rPr lang="en-US" sz="1600" b="0">
                <a:solidFill>
                  <a:schemeClr val="tx1"/>
                </a:solidFill>
                <a:latin typeface="Calibri"/>
                <a:cs typeface="Calibri"/>
              </a:rPr>
              <a:t>mm</a:t>
            </a:r>
            <a:r>
              <a:rPr lang="en-150" sz="1600" b="0">
                <a:solidFill>
                  <a:schemeClr val="tx1"/>
                </a:solidFill>
                <a:latin typeface="Calibri"/>
                <a:cs typeface="Calibri"/>
              </a:rPr>
              <a:t>u</a:t>
            </a:r>
            <a:r>
              <a:rPr lang="en-US" sz="1600" b="0">
                <a:solidFill>
                  <a:schemeClr val="tx1"/>
                </a:solidFill>
                <a:latin typeface="Calibri"/>
                <a:cs typeface="Calibri"/>
              </a:rPr>
              <a:t>n</a:t>
            </a:r>
            <a:r>
              <a:rPr lang="en-150" sz="1600" b="0">
                <a:solidFill>
                  <a:schemeClr val="tx1"/>
                </a:solidFill>
                <a:latin typeface="Calibri"/>
                <a:cs typeface="Calibri"/>
              </a:rPr>
              <a:t>i</a:t>
            </a:r>
            <a:r>
              <a:rPr lang="en-US" sz="1600" b="0">
                <a:solidFill>
                  <a:schemeClr val="tx1"/>
                </a:solidFill>
                <a:latin typeface="Calibri"/>
                <a:cs typeface="Calibri"/>
              </a:rPr>
              <a:t>c</a:t>
            </a:r>
            <a:r>
              <a:rPr lang="en-150" sz="1600" b="0">
                <a:solidFill>
                  <a:schemeClr val="tx1"/>
                </a:solidFill>
                <a:latin typeface="Calibri"/>
                <a:cs typeface="Calibri"/>
              </a:rPr>
              <a:t>a</a:t>
            </a:r>
            <a:r>
              <a:rPr lang="en-US" sz="1600" b="0">
                <a:solidFill>
                  <a:schemeClr val="tx1"/>
                </a:solidFill>
                <a:latin typeface="Calibri"/>
                <a:cs typeface="Calibri"/>
              </a:rPr>
              <a:t>t</a:t>
            </a:r>
            <a:r>
              <a:rPr lang="en-150" sz="1600" b="0">
                <a:solidFill>
                  <a:schemeClr val="tx1"/>
                </a:solidFill>
                <a:latin typeface="Calibri"/>
                <a:cs typeface="Calibri"/>
              </a:rPr>
              <a:t>e </a:t>
            </a:r>
            <a:r>
              <a:rPr lang="en-US" sz="1600" b="0">
                <a:solidFill>
                  <a:schemeClr val="tx1"/>
                </a:solidFill>
                <a:latin typeface="Calibri"/>
                <a:cs typeface="Calibri"/>
              </a:rPr>
              <a:t>t</a:t>
            </a:r>
            <a:r>
              <a:rPr lang="en-150" sz="1600" b="0">
                <a:solidFill>
                  <a:schemeClr val="tx1"/>
                </a:solidFill>
                <a:latin typeface="Calibri"/>
                <a:cs typeface="Calibri"/>
              </a:rPr>
              <a:t>h</a:t>
            </a:r>
            <a:r>
              <a:rPr lang="en-US" sz="1600" b="0">
                <a:solidFill>
                  <a:schemeClr val="tx1"/>
                </a:solidFill>
                <a:latin typeface="Calibri"/>
                <a:cs typeface="Calibri"/>
              </a:rPr>
              <a:t>e</a:t>
            </a:r>
            <a:r>
              <a:rPr lang="en-150" sz="1600" b="0">
                <a:solidFill>
                  <a:schemeClr val="tx1"/>
                </a:solidFill>
                <a:latin typeface="Calibri"/>
                <a:cs typeface="Calibri"/>
              </a:rPr>
              <a:t> </a:t>
            </a:r>
            <a:r>
              <a:rPr lang="en-US" sz="1600" b="0">
                <a:solidFill>
                  <a:schemeClr val="tx1"/>
                </a:solidFill>
                <a:latin typeface="Calibri"/>
                <a:cs typeface="Calibri"/>
              </a:rPr>
              <a:t>a</a:t>
            </a:r>
            <a:r>
              <a:rPr lang="en-150" sz="1600" b="0">
                <a:solidFill>
                  <a:schemeClr val="tx1"/>
                </a:solidFill>
                <a:latin typeface="Calibri"/>
                <a:cs typeface="Calibri"/>
              </a:rPr>
              <a:t>u</a:t>
            </a:r>
            <a:r>
              <a:rPr lang="en-US" sz="1600" b="0">
                <a:solidFill>
                  <a:schemeClr val="tx1"/>
                </a:solidFill>
                <a:latin typeface="Calibri"/>
                <a:cs typeface="Calibri"/>
              </a:rPr>
              <a:t>t</a:t>
            </a:r>
            <a:r>
              <a:rPr lang="en-150" sz="1600" b="0">
                <a:solidFill>
                  <a:schemeClr val="tx1"/>
                </a:solidFill>
                <a:latin typeface="Calibri"/>
                <a:cs typeface="Calibri"/>
              </a:rPr>
              <a:t>h</a:t>
            </a:r>
            <a:r>
              <a:rPr lang="en-US" sz="1600" b="0">
                <a:solidFill>
                  <a:schemeClr val="tx1"/>
                </a:solidFill>
                <a:latin typeface="Calibri"/>
                <a:cs typeface="Calibri"/>
              </a:rPr>
              <a:t>o</a:t>
            </a:r>
            <a:r>
              <a:rPr lang="en-150" sz="1600" b="0">
                <a:solidFill>
                  <a:schemeClr val="tx1"/>
                </a:solidFill>
                <a:latin typeface="Calibri"/>
                <a:cs typeface="Calibri"/>
              </a:rPr>
              <a:t>r</a:t>
            </a:r>
            <a:r>
              <a:rPr lang="en-US" sz="1600" b="0">
                <a:solidFill>
                  <a:schemeClr val="tx1"/>
                </a:solidFill>
                <a:latin typeface="Calibri"/>
                <a:cs typeface="Calibri"/>
              </a:rPr>
              <a:t>s</a:t>
            </a:r>
            <a:r>
              <a:rPr lang="en-150" sz="1600" b="0">
                <a:solidFill>
                  <a:schemeClr val="tx1"/>
                </a:solidFill>
                <a:latin typeface="Calibri"/>
                <a:cs typeface="Calibri"/>
              </a:rPr>
              <a:t> </a:t>
            </a:r>
            <a:r>
              <a:rPr lang="en-US" sz="1600" b="0">
                <a:solidFill>
                  <a:schemeClr val="tx1"/>
                </a:solidFill>
                <a:latin typeface="Calibri"/>
                <a:cs typeface="Calibri"/>
              </a:rPr>
              <a:t>i</a:t>
            </a:r>
            <a:r>
              <a:rPr lang="en-150" sz="1600" b="0">
                <a:solidFill>
                  <a:schemeClr val="tx1"/>
                </a:solidFill>
                <a:latin typeface="Calibri"/>
                <a:cs typeface="Calibri"/>
              </a:rPr>
              <a:t>n</a:t>
            </a:r>
            <a:r>
              <a:rPr lang="en-US" sz="1600" b="0">
                <a:solidFill>
                  <a:schemeClr val="tx1"/>
                </a:solidFill>
                <a:latin typeface="Calibri"/>
                <a:cs typeface="Calibri"/>
              </a:rPr>
              <a:t>t</a:t>
            </a:r>
            <a:r>
              <a:rPr lang="en-150" sz="1600" b="0">
                <a:solidFill>
                  <a:schemeClr val="tx1"/>
                </a:solidFill>
                <a:latin typeface="Calibri"/>
                <a:cs typeface="Calibri"/>
              </a:rPr>
              <a:t>e</a:t>
            </a:r>
            <a:r>
              <a:rPr lang="en-US" sz="1600" b="0">
                <a:solidFill>
                  <a:schemeClr val="tx1"/>
                </a:solidFill>
                <a:latin typeface="Calibri"/>
                <a:cs typeface="Calibri"/>
              </a:rPr>
              <a:t>n</a:t>
            </a:r>
            <a:r>
              <a:rPr lang="en-150" sz="1600" b="0">
                <a:solidFill>
                  <a:schemeClr val="tx1"/>
                </a:solidFill>
                <a:latin typeface="Calibri"/>
                <a:cs typeface="Calibri"/>
              </a:rPr>
              <a:t>t, </a:t>
            </a:r>
            <a:r>
              <a:rPr lang="en-US" sz="1600" b="0">
                <a:solidFill>
                  <a:schemeClr val="tx1"/>
                </a:solidFill>
                <a:latin typeface="Calibri"/>
                <a:cs typeface="Calibri"/>
              </a:rPr>
              <a:t>h</a:t>
            </a:r>
            <a:r>
              <a:rPr lang="en-150" sz="1600" b="0">
                <a:solidFill>
                  <a:schemeClr val="tx1"/>
                </a:solidFill>
                <a:latin typeface="Calibri"/>
                <a:cs typeface="Calibri"/>
              </a:rPr>
              <a:t>a</a:t>
            </a:r>
            <a:r>
              <a:rPr lang="en-US" sz="1600" b="0">
                <a:solidFill>
                  <a:schemeClr val="tx1"/>
                </a:solidFill>
                <a:latin typeface="Calibri"/>
                <a:cs typeface="Calibri"/>
              </a:rPr>
              <a:t>r</a:t>
            </a:r>
            <a:r>
              <a:rPr lang="en-150" sz="1600" b="0">
                <a:solidFill>
                  <a:schemeClr val="tx1"/>
                </a:solidFill>
                <a:latin typeface="Calibri"/>
                <a:cs typeface="Calibri"/>
              </a:rPr>
              <a:t>d </a:t>
            </a:r>
            <a:r>
              <a:rPr lang="en-US" sz="1600" b="0">
                <a:solidFill>
                  <a:schemeClr val="tx1"/>
                </a:solidFill>
                <a:latin typeface="Calibri"/>
                <a:cs typeface="Calibri"/>
              </a:rPr>
              <a:t>t</a:t>
            </a:r>
            <a:r>
              <a:rPr lang="en-150" sz="1600" b="0">
                <a:solidFill>
                  <a:schemeClr val="tx1"/>
                </a:solidFill>
                <a:latin typeface="Calibri"/>
                <a:cs typeface="Calibri"/>
              </a:rPr>
              <a:t>o </a:t>
            </a:r>
            <a:r>
              <a:rPr lang="en-US" sz="1600" b="0">
                <a:solidFill>
                  <a:schemeClr val="tx1"/>
                </a:solidFill>
                <a:latin typeface="Calibri"/>
                <a:cs typeface="Calibri"/>
              </a:rPr>
              <a:t>r</a:t>
            </a:r>
            <a:r>
              <a:rPr lang="en-150" sz="1600" b="0">
                <a:solidFill>
                  <a:schemeClr val="tx1"/>
                </a:solidFill>
                <a:latin typeface="Calibri"/>
                <a:cs typeface="Calibri"/>
              </a:rPr>
              <a:t>e</a:t>
            </a:r>
            <a:r>
              <a:rPr lang="en-US" sz="1600" b="0">
                <a:solidFill>
                  <a:schemeClr val="tx1"/>
                </a:solidFill>
                <a:latin typeface="Calibri"/>
                <a:cs typeface="Calibri"/>
              </a:rPr>
              <a:t>a</a:t>
            </a:r>
            <a:r>
              <a:rPr lang="en-150" sz="1600" b="0">
                <a:solidFill>
                  <a:schemeClr val="tx1"/>
                </a:solidFill>
                <a:latin typeface="Calibri"/>
                <a:cs typeface="Calibri"/>
              </a:rPr>
              <a:t>d, </a:t>
            </a:r>
            <a:r>
              <a:rPr lang="en-US" sz="1600" b="0">
                <a:solidFill>
                  <a:schemeClr val="tx1"/>
                </a:solidFill>
                <a:latin typeface="Calibri"/>
                <a:cs typeface="Calibri"/>
              </a:rPr>
              <a:t>h</a:t>
            </a:r>
            <a:r>
              <a:rPr lang="en-150" sz="1600" b="0">
                <a:solidFill>
                  <a:schemeClr val="tx1"/>
                </a:solidFill>
                <a:latin typeface="Calibri"/>
                <a:cs typeface="Calibri"/>
              </a:rPr>
              <a:t>a</a:t>
            </a:r>
            <a:r>
              <a:rPr lang="en-US" sz="1600" b="0">
                <a:solidFill>
                  <a:schemeClr val="tx1"/>
                </a:solidFill>
                <a:latin typeface="Calibri"/>
                <a:cs typeface="Calibri"/>
              </a:rPr>
              <a:t>r</a:t>
            </a:r>
            <a:r>
              <a:rPr lang="en-150" sz="1600" b="0">
                <a:solidFill>
                  <a:schemeClr val="tx1"/>
                </a:solidFill>
                <a:latin typeface="Calibri"/>
                <a:cs typeface="Calibri"/>
              </a:rPr>
              <a:t>d </a:t>
            </a:r>
            <a:r>
              <a:rPr lang="en-US" sz="1600" b="0">
                <a:solidFill>
                  <a:schemeClr val="tx1"/>
                </a:solidFill>
                <a:latin typeface="Calibri"/>
                <a:cs typeface="Calibri"/>
              </a:rPr>
              <a:t>t</a:t>
            </a:r>
            <a:r>
              <a:rPr lang="en-150" sz="1600" b="0">
                <a:solidFill>
                  <a:schemeClr val="tx1"/>
                </a:solidFill>
                <a:latin typeface="Calibri"/>
                <a:cs typeface="Calibri"/>
              </a:rPr>
              <a:t>o </a:t>
            </a:r>
            <a:r>
              <a:rPr lang="en-US" sz="1600" b="0">
                <a:solidFill>
                  <a:schemeClr val="tx1"/>
                </a:solidFill>
                <a:latin typeface="Calibri"/>
                <a:cs typeface="Calibri"/>
              </a:rPr>
              <a:t>u</a:t>
            </a:r>
            <a:r>
              <a:rPr lang="en-150" sz="1600" b="0">
                <a:solidFill>
                  <a:schemeClr val="tx1"/>
                </a:solidFill>
                <a:latin typeface="Calibri"/>
                <a:cs typeface="Calibri"/>
              </a:rPr>
              <a:t>n</a:t>
            </a:r>
            <a:r>
              <a:rPr lang="en-US" sz="1600" b="0">
                <a:solidFill>
                  <a:schemeClr val="tx1"/>
                </a:solidFill>
                <a:latin typeface="Calibri"/>
                <a:cs typeface="Calibri"/>
              </a:rPr>
              <a:t>d</a:t>
            </a:r>
            <a:r>
              <a:rPr lang="en-150" sz="1600" b="0">
                <a:solidFill>
                  <a:schemeClr val="tx1"/>
                </a:solidFill>
                <a:latin typeface="Calibri"/>
                <a:cs typeface="Calibri"/>
              </a:rPr>
              <a:t>e</a:t>
            </a:r>
            <a:r>
              <a:rPr lang="en-US" sz="1600" b="0">
                <a:solidFill>
                  <a:schemeClr val="tx1"/>
                </a:solidFill>
                <a:latin typeface="Calibri"/>
                <a:cs typeface="Calibri"/>
              </a:rPr>
              <a:t>r</a:t>
            </a:r>
            <a:r>
              <a:rPr lang="en-150" sz="1600" b="0">
                <a:solidFill>
                  <a:schemeClr val="tx1"/>
                </a:solidFill>
                <a:latin typeface="Calibri"/>
                <a:cs typeface="Calibri"/>
              </a:rPr>
              <a:t>s</a:t>
            </a:r>
            <a:r>
              <a:rPr lang="en-US" sz="1600" b="0">
                <a:solidFill>
                  <a:schemeClr val="tx1"/>
                </a:solidFill>
                <a:latin typeface="Calibri"/>
                <a:cs typeface="Calibri"/>
              </a:rPr>
              <a:t>t</a:t>
            </a:r>
            <a:r>
              <a:rPr lang="en-150" sz="1600" b="0">
                <a:solidFill>
                  <a:schemeClr val="tx1"/>
                </a:solidFill>
                <a:latin typeface="Calibri"/>
                <a:cs typeface="Calibri"/>
              </a:rPr>
              <a:t>a</a:t>
            </a:r>
            <a:r>
              <a:rPr lang="en-US" sz="1600" b="0">
                <a:solidFill>
                  <a:schemeClr val="tx1"/>
                </a:solidFill>
                <a:latin typeface="Calibri"/>
                <a:cs typeface="Calibri"/>
              </a:rPr>
              <a:t>n</a:t>
            </a:r>
            <a:r>
              <a:rPr lang="en-150" sz="1600" b="0">
                <a:solidFill>
                  <a:schemeClr val="tx1"/>
                </a:solidFill>
                <a:latin typeface="Calibri"/>
                <a:cs typeface="Calibri"/>
              </a:rPr>
              <a:t>d, hard to change</a:t>
            </a:r>
          </a:p>
          <a:p>
            <a:pPr>
              <a:lnSpc>
                <a:spcPct val="150000"/>
              </a:lnSpc>
              <a:defRPr/>
            </a:pPr>
            <a:r>
              <a:rPr lang="en-US" sz="1600" i="1">
                <a:latin typeface="Calibri"/>
                <a:cs typeface="Calibri"/>
              </a:rPr>
              <a:t>G</a:t>
            </a:r>
            <a:r>
              <a:rPr lang="en-150" sz="1600" i="1">
                <a:latin typeface="Calibri"/>
                <a:cs typeface="Calibri"/>
              </a:rPr>
              <a:t>o</a:t>
            </a:r>
            <a:r>
              <a:rPr lang="en-US" sz="1600" i="1">
                <a:latin typeface="Calibri"/>
                <a:cs typeface="Calibri"/>
              </a:rPr>
              <a:t>i</a:t>
            </a:r>
            <a:r>
              <a:rPr lang="en-150" sz="1600" i="1">
                <a:latin typeface="Calibri"/>
                <a:cs typeface="Calibri"/>
              </a:rPr>
              <a:t>n</a:t>
            </a:r>
            <a:r>
              <a:rPr lang="en-US" sz="1600" i="1">
                <a:latin typeface="Calibri"/>
                <a:cs typeface="Calibri"/>
              </a:rPr>
              <a:t>g</a:t>
            </a:r>
            <a:r>
              <a:rPr lang="en-150" sz="1600" i="1">
                <a:latin typeface="Calibri"/>
                <a:cs typeface="Calibri"/>
              </a:rPr>
              <a:t> </a:t>
            </a:r>
            <a:r>
              <a:rPr lang="en-US" sz="1600" i="1">
                <a:latin typeface="Calibri"/>
                <a:cs typeface="Calibri"/>
              </a:rPr>
              <a:t>f</a:t>
            </a:r>
            <a:r>
              <a:rPr lang="en-150" sz="1600" i="1">
                <a:latin typeface="Calibri"/>
                <a:cs typeface="Calibri"/>
              </a:rPr>
              <a:t>a</a:t>
            </a:r>
            <a:r>
              <a:rPr lang="en-US" sz="1600" i="1">
                <a:latin typeface="Calibri"/>
                <a:cs typeface="Calibri"/>
              </a:rPr>
              <a:t>s</a:t>
            </a:r>
            <a:r>
              <a:rPr lang="en-150" sz="1600" i="1">
                <a:latin typeface="Calibri"/>
                <a:cs typeface="Calibri"/>
              </a:rPr>
              <a:t>t - </a:t>
            </a:r>
            <a:r>
              <a:rPr lang="en-US" sz="1600">
                <a:latin typeface="Calibri"/>
                <a:cs typeface="Calibri"/>
              </a:rPr>
              <a:t>if you want to go fast you have to stay clean, the only way to go fast is to go well</a:t>
            </a:r>
            <a:endParaRPr lang="en-150" sz="1600">
              <a:latin typeface="Calibri"/>
              <a:cs typeface="Calibri"/>
            </a:endParaRPr>
          </a:p>
        </p:txBody>
      </p:sp>
      <p:sp>
        <p:nvSpPr>
          <p:cNvPr id="3" name="TextBox 2">
            <a:extLst>
              <a:ext uri="{FF2B5EF4-FFF2-40B4-BE49-F238E27FC236}">
                <a16:creationId xmlns:a16="http://schemas.microsoft.com/office/drawing/2014/main" id="{70293270-6167-4008-B946-FF8D5EC33574}"/>
              </a:ext>
            </a:extLst>
          </p:cNvPr>
          <p:cNvSpPr txBox="1"/>
          <p:nvPr/>
        </p:nvSpPr>
        <p:spPr>
          <a:xfrm>
            <a:off x="6096000" y="5632975"/>
            <a:ext cx="6037263" cy="523220"/>
          </a:xfrm>
          <a:prstGeom prst="rect">
            <a:avLst/>
          </a:prstGeom>
          <a:noFill/>
        </p:spPr>
        <p:txBody>
          <a:bodyPr wrap="square" rtlCol="0">
            <a:spAutoFit/>
          </a:bodyPr>
          <a:lstStyle/>
          <a:p>
            <a:r>
              <a:rPr lang="en-US" sz="1400" i="1"/>
              <a:t>Writing clean code is what you must do in order to call yourself a professional.</a:t>
            </a:r>
          </a:p>
          <a:p>
            <a:r>
              <a:rPr lang="en-US" sz="1400" i="1"/>
              <a:t>There is no reasonable excuse for doing anything less than your best.</a:t>
            </a:r>
          </a:p>
        </p:txBody>
      </p:sp>
    </p:spTree>
    <p:extLst>
      <p:ext uri="{BB962C8B-B14F-4D97-AF65-F5344CB8AC3E}">
        <p14:creationId xmlns:p14="http://schemas.microsoft.com/office/powerpoint/2010/main" val="4137564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24F0-672E-4AFB-AD62-99D30C57D0B5}"/>
              </a:ext>
            </a:extLst>
          </p:cNvPr>
          <p:cNvSpPr>
            <a:spLocks noGrp="1"/>
          </p:cNvSpPr>
          <p:nvPr>
            <p:ph type="title"/>
          </p:nvPr>
        </p:nvSpPr>
        <p:spPr>
          <a:xfrm>
            <a:off x="1387474" y="964800"/>
            <a:ext cx="9966325" cy="522806"/>
          </a:xfrm>
        </p:spPr>
        <p:txBody>
          <a:bodyPr/>
          <a:lstStyle/>
          <a:p>
            <a:r>
              <a:rPr lang="en-US" err="1"/>
              <a:t>Liskov</a:t>
            </a:r>
            <a:r>
              <a:rPr lang="en-US"/>
              <a:t> Substitution Principle</a:t>
            </a:r>
          </a:p>
        </p:txBody>
      </p:sp>
      <p:sp>
        <p:nvSpPr>
          <p:cNvPr id="3" name="Text Placeholder 2">
            <a:extLst>
              <a:ext uri="{FF2B5EF4-FFF2-40B4-BE49-F238E27FC236}">
                <a16:creationId xmlns:a16="http://schemas.microsoft.com/office/drawing/2014/main" id="{2722912F-D425-4B2E-9310-370534CEF057}"/>
              </a:ext>
            </a:extLst>
          </p:cNvPr>
          <p:cNvSpPr>
            <a:spLocks noGrp="1"/>
          </p:cNvSpPr>
          <p:nvPr>
            <p:ph type="body" sz="quarter" idx="11"/>
          </p:nvPr>
        </p:nvSpPr>
        <p:spPr>
          <a:xfrm>
            <a:off x="838800" y="2097763"/>
            <a:ext cx="10515000" cy="3795437"/>
          </a:xfrm>
        </p:spPr>
        <p:txBody>
          <a:bodyPr>
            <a:normAutofit/>
          </a:bodyPr>
          <a:lstStyle/>
          <a:p>
            <a:pPr marL="0" indent="0">
              <a:buNone/>
            </a:pPr>
            <a:r>
              <a:rPr lang="en-US" sz="1600"/>
              <a:t>"If S is a subtype of T, then objects of type T may be replaced with objects of type S without altering any of the desirable properties of the program."</a:t>
            </a:r>
          </a:p>
        </p:txBody>
      </p:sp>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40</a:t>
            </a:fld>
            <a:endParaRPr lang="de-DE"/>
          </a:p>
        </p:txBody>
      </p:sp>
    </p:spTree>
    <p:extLst>
      <p:ext uri="{BB962C8B-B14F-4D97-AF65-F5344CB8AC3E}">
        <p14:creationId xmlns:p14="http://schemas.microsoft.com/office/powerpoint/2010/main" val="214696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41</a:t>
            </a:fld>
            <a:endParaRPr lang="de-DE"/>
          </a:p>
        </p:txBody>
      </p:sp>
      <p:sp>
        <p:nvSpPr>
          <p:cNvPr id="12" name="Title 1">
            <a:extLst>
              <a:ext uri="{FF2B5EF4-FFF2-40B4-BE49-F238E27FC236}">
                <a16:creationId xmlns:a16="http://schemas.microsoft.com/office/drawing/2014/main" id="{58E8ADF8-5D59-46AE-B364-F813D7902981}"/>
              </a:ext>
            </a:extLst>
          </p:cNvPr>
          <p:cNvSpPr>
            <a:spLocks noGrp="1"/>
          </p:cNvSpPr>
          <p:nvPr>
            <p:ph type="title"/>
          </p:nvPr>
        </p:nvSpPr>
        <p:spPr>
          <a:xfrm>
            <a:off x="1387474" y="964800"/>
            <a:ext cx="9966325" cy="522806"/>
          </a:xfrm>
        </p:spPr>
        <p:txBody>
          <a:bodyPr/>
          <a:lstStyle/>
          <a:p>
            <a:r>
              <a:rPr lang="en-US" err="1"/>
              <a:t>Liskov</a:t>
            </a:r>
            <a:r>
              <a:rPr lang="en-US"/>
              <a:t> Substitution Principle</a:t>
            </a:r>
          </a:p>
        </p:txBody>
      </p:sp>
      <p:sp>
        <p:nvSpPr>
          <p:cNvPr id="5" name="Rectangle 1">
            <a:extLst>
              <a:ext uri="{FF2B5EF4-FFF2-40B4-BE49-F238E27FC236}">
                <a16:creationId xmlns:a16="http://schemas.microsoft.com/office/drawing/2014/main" id="{1E83F856-8664-4395-974E-55020C965872}"/>
              </a:ext>
            </a:extLst>
          </p:cNvPr>
          <p:cNvSpPr>
            <a:spLocks noChangeArrowheads="1"/>
          </p:cNvSpPr>
          <p:nvPr/>
        </p:nvSpPr>
        <p:spPr bwMode="auto">
          <a:xfrm>
            <a:off x="628831" y="1504286"/>
            <a:ext cx="4584909"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Rectangle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protected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protected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Height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GetArea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 : Rectangle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569CD6"/>
                </a:solidFill>
                <a:latin typeface="Cascadia Code" panose="020B0609020000020004" pitchFamily="49" charset="0"/>
              </a:rPr>
              <a:t>void </a:t>
            </a:r>
            <a:r>
              <a:rPr kumimoji="0" lang="en-US" altLang="en-US" sz="1300" b="0" i="0" u="none" strike="noStrike" cap="none" normalizeH="0" baseline="0" dirty="0" err="1">
                <a:ln>
                  <a:noFill/>
                </a:ln>
                <a:solidFill>
                  <a:srgbClr val="DCDCAA"/>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569CD6"/>
                </a:solidFill>
                <a:latin typeface="Cascadia Code" panose="020B0609020000020004" pitchFamily="49" charset="0"/>
              </a:rPr>
              <a:t>void </a:t>
            </a:r>
            <a:r>
              <a:rPr kumimoji="0" lang="en-US" altLang="en-US" sz="1300" b="0" i="0" u="none" strike="noStrike" cap="none" normalizeH="0" baseline="0" dirty="0" err="1">
                <a:ln>
                  <a:noFill/>
                </a:ln>
                <a:solidFill>
                  <a:srgbClr val="DCDCAA"/>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InitializeRectangle</a:t>
            </a:r>
            <a:r>
              <a:rPr kumimoji="0" lang="en-US" altLang="en-US" sz="1300" b="0" i="0" u="none" strike="noStrike" cap="none" normalizeH="0" baseline="0" dirty="0">
                <a:ln>
                  <a:noFill/>
                </a:ln>
                <a:solidFill>
                  <a:srgbClr val="DCDCDC"/>
                </a:solidFill>
                <a:effectLst/>
                <a:latin typeface="Cascadia Code" panose="020B0609020000020004" pitchFamily="49" charset="0"/>
              </a:rPr>
              <a:t>(Rectangle </a:t>
            </a:r>
            <a:r>
              <a:rPr kumimoji="0" lang="en-US" altLang="en-US" sz="1300" b="0" i="0" u="none" strike="noStrike" cap="none" normalizeH="0" baseline="0" dirty="0">
                <a:ln>
                  <a:noFill/>
                </a:ln>
                <a:solidFill>
                  <a:srgbClr val="9CDCFE"/>
                </a:solidFill>
                <a:effectLst/>
                <a:latin typeface="Cascadia Code" panose="020B0609020000020004" pitchFamily="49" charset="0"/>
              </a:rPr>
              <a:t>rectangle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4</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3068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42</a:t>
            </a:fld>
            <a:endParaRPr lang="de-DE"/>
          </a:p>
        </p:txBody>
      </p:sp>
      <p:sp>
        <p:nvSpPr>
          <p:cNvPr id="7" name="Rectangle 1">
            <a:extLst>
              <a:ext uri="{FF2B5EF4-FFF2-40B4-BE49-F238E27FC236}">
                <a16:creationId xmlns:a16="http://schemas.microsoft.com/office/drawing/2014/main" id="{E6AFFE45-80BF-45E8-BC75-90A6D864F9E8}"/>
              </a:ext>
            </a:extLst>
          </p:cNvPr>
          <p:cNvSpPr>
            <a:spLocks noChangeArrowheads="1"/>
          </p:cNvSpPr>
          <p:nvPr/>
        </p:nvSpPr>
        <p:spPr bwMode="auto">
          <a:xfrm>
            <a:off x="628831" y="1504286"/>
            <a:ext cx="4584909"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Rectangle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protected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Width;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protected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Height;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Height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GetArea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 : Rectangle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569CD6"/>
                </a:solidFill>
                <a:latin typeface="Cascadia Code" panose="020B0609020000020004" pitchFamily="49" charset="0"/>
              </a:rPr>
              <a:t>void </a:t>
            </a:r>
            <a:r>
              <a:rPr kumimoji="0" lang="en-US" altLang="en-US" sz="1300" b="0" i="0" u="none" strike="noStrike" cap="none" normalizeH="0" baseline="0" dirty="0" err="1">
                <a:ln>
                  <a:noFill/>
                </a:ln>
                <a:solidFill>
                  <a:srgbClr val="DCDCAA"/>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Width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Height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width;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569CD6"/>
                </a:solidFill>
                <a:latin typeface="Cascadia Code" panose="020B0609020000020004" pitchFamily="49" charset="0"/>
              </a:rPr>
              <a:t>void </a:t>
            </a:r>
            <a:r>
              <a:rPr kumimoji="0" lang="en-US" altLang="en-US" sz="1300" b="0" i="0" u="none" strike="noStrike" cap="none" normalizeH="0" baseline="0" dirty="0" err="1">
                <a:ln>
                  <a:noFill/>
                </a:ln>
                <a:solidFill>
                  <a:srgbClr val="DCDCAA"/>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(height);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InitializeRectangle</a:t>
            </a:r>
            <a:r>
              <a:rPr kumimoji="0" lang="en-US" altLang="en-US" sz="1300" b="0" i="0" u="none" strike="noStrike" cap="none" normalizeH="0" baseline="0" dirty="0">
                <a:ln>
                  <a:noFill/>
                </a:ln>
                <a:solidFill>
                  <a:srgbClr val="DCDCDC"/>
                </a:solidFill>
                <a:effectLst/>
                <a:latin typeface="Cascadia Code" panose="020B0609020000020004" pitchFamily="49" charset="0"/>
              </a:rPr>
              <a:t>(Rectangle </a:t>
            </a:r>
            <a:r>
              <a:rPr kumimoji="0" lang="en-US" altLang="en-US" sz="1300" b="0" i="0" u="none" strike="noStrike" cap="none" normalizeH="0" baseline="0" dirty="0">
                <a:ln>
                  <a:noFill/>
                </a:ln>
                <a:solidFill>
                  <a:srgbClr val="9CDCFE"/>
                </a:solidFill>
                <a:effectLst/>
                <a:latin typeface="Cascadia Code" panose="020B0609020000020004" pitchFamily="49" charset="0"/>
              </a:rPr>
              <a:t>rectangle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4</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20E9AEE8-AE5C-4A7A-9405-8E3AFAF84660}"/>
              </a:ext>
            </a:extLst>
          </p:cNvPr>
          <p:cNvSpPr>
            <a:spLocks noChangeArrowheads="1"/>
          </p:cNvSpPr>
          <p:nvPr/>
        </p:nvSpPr>
        <p:spPr bwMode="auto">
          <a:xfrm>
            <a:off x="7271610" y="1104176"/>
            <a:ext cx="4291559" cy="529375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abstract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ShapeBase</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abstract</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GetArea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Rectangle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ShapeBase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lang="en-US" altLang="en-US" sz="1300" dirty="0">
                <a:solidFill>
                  <a:srgbClr val="DCDCDC"/>
                </a:solidFill>
                <a:latin typeface="Cascadia Code" panose="020B0609020000020004" pitchFamily="49" charset="0"/>
              </a:rPr>
              <a:t> ..</a:t>
            </a:r>
            <a:r>
              <a:rPr lang="en-US" altLang="en-US" sz="1300" dirty="0">
                <a:solidFill>
                  <a:srgbClr val="B4B4B4"/>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ShapeBase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Length;</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SetLength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 Length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double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GetArea</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D8A0DF"/>
                </a:solidFill>
                <a:effectLst/>
                <a:latin typeface="Cascadia Code" panose="020B0609020000020004" pitchFamily="49" charset="0"/>
              </a:rPr>
              <a:t>return</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Length;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endParaRPr lang="en-US" altLang="en-US" sz="1300" dirty="0">
              <a:solidFill>
                <a:srgbClr val="DCDCDC"/>
              </a:solidFill>
              <a:latin typeface="Cascadia Code" panose="020B0609020000020004" pitchFamily="49" charset="0"/>
            </a:endParaRPr>
          </a:p>
          <a:p>
            <a:pPr lvl="0" eaLnBrk="0" fontAlgn="base" hangingPunct="0">
              <a:spcBef>
                <a:spcPct val="0"/>
              </a:spcBef>
              <a:spcAft>
                <a:spcPct val="0"/>
              </a:spcAft>
            </a:pP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AA"/>
                </a:solidFill>
                <a:effectLst/>
                <a:latin typeface="Cascadia Code" panose="020B0609020000020004" pitchFamily="49" charset="0"/>
              </a:rPr>
              <a:t>InitializeShape</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ShapeBase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9CDCFE"/>
                </a:solidFill>
                <a:effectLst/>
                <a:latin typeface="Cascadia Code" panose="020B0609020000020004" pitchFamily="49" charset="0"/>
              </a:rPr>
              <a:t>shape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(shape </a:t>
            </a:r>
            <a:r>
              <a:rPr kumimoji="0" lang="en-US" altLang="en-US" sz="1300" b="0" i="0" u="none" strike="noStrike" cap="none" normalizeH="0" baseline="0" dirty="0">
                <a:ln>
                  <a:noFill/>
                </a:ln>
                <a:solidFill>
                  <a:srgbClr val="569CD6"/>
                </a:solidFill>
                <a:effectLst/>
                <a:latin typeface="Cascadia Code" panose="020B0609020000020004" pitchFamily="49" charset="0"/>
              </a:rPr>
              <a:t>is</a:t>
            </a:r>
            <a:r>
              <a:rPr kumimoji="0" lang="en-US" altLang="en-US" sz="1300" b="0" i="0" u="none" strike="noStrike" cap="none" normalizeH="0" baseline="0" dirty="0">
                <a:ln>
                  <a:noFill/>
                </a:ln>
                <a:solidFill>
                  <a:srgbClr val="DCDCDC"/>
                </a:solidFill>
                <a:effectLst/>
                <a:latin typeface="Cascadia Code" panose="020B0609020000020004" pitchFamily="49" charset="0"/>
              </a:rPr>
              <a:t> Square </a:t>
            </a:r>
            <a:r>
              <a:rPr kumimoji="0" lang="en-US" altLang="en-US" sz="1300" b="0" i="0" u="none" strike="noStrike" cap="none" normalizeH="0" baseline="0" dirty="0">
                <a:ln>
                  <a:noFill/>
                </a:ln>
                <a:solidFill>
                  <a:srgbClr val="9CDCFE"/>
                </a:solidFill>
                <a:effectLst/>
                <a:latin typeface="Cascadia Code" panose="020B0609020000020004" pitchFamily="49" charset="0"/>
              </a:rPr>
              <a:t>square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square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SetLength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else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if</a:t>
            </a:r>
            <a:r>
              <a:rPr kumimoji="0" lang="en-US" altLang="en-US" sz="1300" b="0" i="0" u="none" strike="noStrike" cap="none" normalizeH="0" baseline="0" dirty="0">
                <a:ln>
                  <a:noFill/>
                </a:ln>
                <a:solidFill>
                  <a:srgbClr val="DCDCDC"/>
                </a:solidFill>
                <a:effectLst/>
                <a:latin typeface="Cascadia Code" panose="020B0609020000020004" pitchFamily="49" charset="0"/>
              </a:rPr>
              <a:t> (shape </a:t>
            </a:r>
            <a:r>
              <a:rPr kumimoji="0" lang="en-US" altLang="en-US" sz="1300" b="0" i="0" u="none" strike="noStrike" cap="none" normalizeH="0" baseline="0" dirty="0">
                <a:ln>
                  <a:noFill/>
                </a:ln>
                <a:solidFill>
                  <a:srgbClr val="569CD6"/>
                </a:solidFill>
                <a:effectLst/>
                <a:latin typeface="Cascadia Code" panose="020B0609020000020004" pitchFamily="49" charset="0"/>
              </a:rPr>
              <a:t>is</a:t>
            </a:r>
            <a:r>
              <a:rPr kumimoji="0" lang="en-US" altLang="en-US" sz="1300" b="0" i="0" u="none" strike="noStrike" cap="none" normalizeH="0" baseline="0" dirty="0">
                <a:ln>
                  <a:noFill/>
                </a:ln>
                <a:solidFill>
                  <a:srgbClr val="DCDCDC"/>
                </a:solidFill>
                <a:effectLst/>
                <a:latin typeface="Cascadia Code" panose="020B0609020000020004" pitchFamily="49" charset="0"/>
              </a:rPr>
              <a:t> Rectangle </a:t>
            </a:r>
            <a:r>
              <a:rPr kumimoji="0" lang="en-US" altLang="en-US" sz="1300" b="0" i="0" u="none" strike="noStrike" cap="none" normalizeH="0" baseline="0" dirty="0">
                <a:ln>
                  <a:noFill/>
                </a:ln>
                <a:solidFill>
                  <a:srgbClr val="9CDCFE"/>
                </a:solidFill>
                <a:effectLst/>
                <a:latin typeface="Cascadia Code" panose="020B0609020000020004" pitchFamily="49" charset="0"/>
              </a:rPr>
              <a:t>rectangle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SetWidth</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4</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rectangle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SetHeight</a:t>
            </a:r>
            <a:r>
              <a:rPr kumimoji="0" lang="en-US" altLang="en-US" sz="1300" b="0" i="0" u="none" strike="noStrike" cap="none" normalizeH="0" baseline="0" dirty="0">
                <a:ln>
                  <a:noFill/>
                </a:ln>
                <a:solidFill>
                  <a:srgbClr val="DCDCDC"/>
                </a:solidFill>
                <a:effectLst/>
                <a:latin typeface="Cascadia Code" panose="020B0609020000020004" pitchFamily="49" charset="0"/>
              </a:rPr>
              <a:t>(</a:t>
            </a:r>
            <a:r>
              <a:rPr kumimoji="0" lang="en-US" altLang="en-US" sz="1300" b="0" i="0" u="none" strike="noStrike" cap="none" normalizeH="0" baseline="0" dirty="0">
                <a:ln>
                  <a:noFill/>
                </a:ln>
                <a:solidFill>
                  <a:srgbClr val="B5CEA8"/>
                </a:solidFill>
                <a:effectLst/>
                <a:latin typeface="Cascadia Code" panose="020B0609020000020004" pitchFamily="49" charset="0"/>
              </a:rPr>
              <a:t>5</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lvl="0" eaLnBrk="0" fontAlgn="base" hangingPunct="0">
              <a:spcBef>
                <a:spcPct val="0"/>
              </a:spcBef>
              <a:spcAft>
                <a:spcPct val="0"/>
              </a:spcAf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8DE719BD-20CF-49CD-BD9C-93A95417CB7B}"/>
              </a:ext>
            </a:extLst>
          </p:cNvPr>
          <p:cNvPicPr>
            <a:picLocks noChangeAspect="1"/>
          </p:cNvPicPr>
          <p:nvPr/>
        </p:nvPicPr>
        <p:blipFill>
          <a:blip r:embed="rId3"/>
          <a:stretch>
            <a:fillRect/>
          </a:stretch>
        </p:blipFill>
        <p:spPr>
          <a:xfrm>
            <a:off x="6018308" y="3611442"/>
            <a:ext cx="448734" cy="679333"/>
          </a:xfrm>
          <a:prstGeom prst="rect">
            <a:avLst/>
          </a:prstGeom>
        </p:spPr>
      </p:pic>
      <p:sp>
        <p:nvSpPr>
          <p:cNvPr id="10" name="Title 1">
            <a:extLst>
              <a:ext uri="{FF2B5EF4-FFF2-40B4-BE49-F238E27FC236}">
                <a16:creationId xmlns:a16="http://schemas.microsoft.com/office/drawing/2014/main" id="{8C801F45-5214-4CB9-81CB-573DC69D1DA2}"/>
              </a:ext>
            </a:extLst>
          </p:cNvPr>
          <p:cNvSpPr>
            <a:spLocks noGrp="1"/>
          </p:cNvSpPr>
          <p:nvPr>
            <p:ph type="title"/>
          </p:nvPr>
        </p:nvSpPr>
        <p:spPr>
          <a:xfrm>
            <a:off x="1387474" y="964800"/>
            <a:ext cx="9966325" cy="522806"/>
          </a:xfrm>
        </p:spPr>
        <p:txBody>
          <a:bodyPr/>
          <a:lstStyle/>
          <a:p>
            <a:r>
              <a:rPr lang="en-US" dirty="0" err="1"/>
              <a:t>Liskov</a:t>
            </a:r>
            <a:r>
              <a:rPr lang="en-US" dirty="0"/>
              <a:t> Substitution Principle</a:t>
            </a:r>
          </a:p>
        </p:txBody>
      </p:sp>
    </p:spTree>
    <p:extLst>
      <p:ext uri="{BB962C8B-B14F-4D97-AF65-F5344CB8AC3E}">
        <p14:creationId xmlns:p14="http://schemas.microsoft.com/office/powerpoint/2010/main" val="569906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24F0-672E-4AFB-AD62-99D30C57D0B5}"/>
              </a:ext>
            </a:extLst>
          </p:cNvPr>
          <p:cNvSpPr>
            <a:spLocks noGrp="1"/>
          </p:cNvSpPr>
          <p:nvPr>
            <p:ph type="title"/>
          </p:nvPr>
        </p:nvSpPr>
        <p:spPr>
          <a:xfrm>
            <a:off x="1387474" y="964800"/>
            <a:ext cx="9966325" cy="495510"/>
          </a:xfrm>
        </p:spPr>
        <p:txBody>
          <a:bodyPr/>
          <a:lstStyle/>
          <a:p>
            <a:r>
              <a:rPr lang="en-US"/>
              <a:t>Interface Segregation Principle</a:t>
            </a:r>
          </a:p>
        </p:txBody>
      </p:sp>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43</a:t>
            </a:fld>
            <a:endParaRPr lang="de-DE"/>
          </a:p>
        </p:txBody>
      </p:sp>
      <p:sp>
        <p:nvSpPr>
          <p:cNvPr id="7" name="Text Placeholder 2">
            <a:extLst>
              <a:ext uri="{FF2B5EF4-FFF2-40B4-BE49-F238E27FC236}">
                <a16:creationId xmlns:a16="http://schemas.microsoft.com/office/drawing/2014/main" id="{7F069EC6-4A3E-417E-8AFD-373FF63B6FE2}"/>
              </a:ext>
            </a:extLst>
          </p:cNvPr>
          <p:cNvSpPr txBox="1">
            <a:spLocks/>
          </p:cNvSpPr>
          <p:nvPr/>
        </p:nvSpPr>
        <p:spPr>
          <a:xfrm>
            <a:off x="838802" y="2072011"/>
            <a:ext cx="4976042" cy="3795437"/>
          </a:xfrm>
          <a:prstGeom prst="rect">
            <a:avLst/>
          </a:prstGeom>
        </p:spPr>
        <p:txBody>
          <a:bodyPr vert="horz" lIns="0" tIns="0" rIns="0" bIns="0" rtlCol="0">
            <a:normAutofit/>
          </a:bodyPr>
          <a:lst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Zapf Dingbats"/>
              <a:buNone/>
            </a:pPr>
            <a:r>
              <a:rPr lang="en-US" sz="1600"/>
              <a:t>“Clients should not be forced to depend upon interfaces that they do not use."</a:t>
            </a:r>
            <a:endParaRPr lang="en-US" sz="1600" dirty="0"/>
          </a:p>
        </p:txBody>
      </p:sp>
    </p:spTree>
    <p:extLst>
      <p:ext uri="{BB962C8B-B14F-4D97-AF65-F5344CB8AC3E}">
        <p14:creationId xmlns:p14="http://schemas.microsoft.com/office/powerpoint/2010/main" val="2665121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44</a:t>
            </a:fld>
            <a:endParaRPr lang="de-DE"/>
          </a:p>
        </p:txBody>
      </p:sp>
      <p:sp>
        <p:nvSpPr>
          <p:cNvPr id="8" name="Title 1">
            <a:extLst>
              <a:ext uri="{FF2B5EF4-FFF2-40B4-BE49-F238E27FC236}">
                <a16:creationId xmlns:a16="http://schemas.microsoft.com/office/drawing/2014/main" id="{49D12FAE-4C58-43E0-9249-AF4B59663938}"/>
              </a:ext>
            </a:extLst>
          </p:cNvPr>
          <p:cNvSpPr>
            <a:spLocks noGrp="1"/>
          </p:cNvSpPr>
          <p:nvPr>
            <p:ph type="title"/>
          </p:nvPr>
        </p:nvSpPr>
        <p:spPr>
          <a:xfrm>
            <a:off x="1387474" y="964800"/>
            <a:ext cx="9966325" cy="495510"/>
          </a:xfrm>
        </p:spPr>
        <p:txBody>
          <a:bodyPr/>
          <a:lstStyle/>
          <a:p>
            <a:r>
              <a:rPr lang="en-US"/>
              <a:t>Interface Segregation Principle</a:t>
            </a:r>
          </a:p>
        </p:txBody>
      </p:sp>
      <p:sp>
        <p:nvSpPr>
          <p:cNvPr id="6" name="Rectangle 1">
            <a:extLst>
              <a:ext uri="{FF2B5EF4-FFF2-40B4-BE49-F238E27FC236}">
                <a16:creationId xmlns:a16="http://schemas.microsoft.com/office/drawing/2014/main" id="{83F3FD45-B069-498C-AD90-8C676F208B33}"/>
              </a:ext>
            </a:extLst>
          </p:cNvPr>
          <p:cNvSpPr>
            <a:spLocks noChangeArrowheads="1"/>
          </p:cNvSpPr>
          <p:nvPr/>
        </p:nvSpPr>
        <p:spPr bwMode="auto">
          <a:xfrm>
            <a:off x="838800" y="2656329"/>
            <a:ext cx="3118161" cy="349326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interface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B8D7A3"/>
                </a:solidFill>
                <a:effectLst/>
                <a:latin typeface="Cascadia Code" panose="020B0609020000020004" pitchFamily="49" charset="0"/>
              </a:rPr>
              <a:t>IEmployee</a:t>
            </a:r>
            <a:endParaRPr kumimoji="0" lang="en-US" altLang="en-US" sz="1300" b="0" i="0" u="none" strike="noStrike" cap="none" normalizeH="0" baseline="0" dirty="0">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Eat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Eat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Eat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9" name="Text Placeholder 2">
            <a:extLst>
              <a:ext uri="{FF2B5EF4-FFF2-40B4-BE49-F238E27FC236}">
                <a16:creationId xmlns:a16="http://schemas.microsoft.com/office/drawing/2014/main" id="{D034F12D-7B89-4FE2-84C0-AEF1B7490CEB}"/>
              </a:ext>
            </a:extLst>
          </p:cNvPr>
          <p:cNvSpPr txBox="1">
            <a:spLocks/>
          </p:cNvSpPr>
          <p:nvPr/>
        </p:nvSpPr>
        <p:spPr>
          <a:xfrm>
            <a:off x="838802" y="2072011"/>
            <a:ext cx="4976042" cy="3795437"/>
          </a:xfrm>
          <a:prstGeom prst="rect">
            <a:avLst/>
          </a:prstGeom>
        </p:spPr>
        <p:txBody>
          <a:bodyPr vert="horz" lIns="0" tIns="0" rIns="0" bIns="0" rtlCol="0">
            <a:normAutofit/>
          </a:bodyPr>
          <a:lst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Zapf Dingbats"/>
              <a:buNone/>
            </a:pPr>
            <a:r>
              <a:rPr lang="en-US" sz="1600"/>
              <a:t>“Clients should not be forced to depend upon interfaces that they do not use."</a:t>
            </a:r>
            <a:endParaRPr lang="en-US" sz="1600" dirty="0"/>
          </a:p>
        </p:txBody>
      </p:sp>
    </p:spTree>
    <p:extLst>
      <p:ext uri="{BB962C8B-B14F-4D97-AF65-F5344CB8AC3E}">
        <p14:creationId xmlns:p14="http://schemas.microsoft.com/office/powerpoint/2010/main" val="3145607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45</a:t>
            </a:fld>
            <a:endParaRPr lang="de-DE"/>
          </a:p>
        </p:txBody>
      </p:sp>
      <p:sp>
        <p:nvSpPr>
          <p:cNvPr id="5" name="Rectangle 1">
            <a:extLst>
              <a:ext uri="{FF2B5EF4-FFF2-40B4-BE49-F238E27FC236}">
                <a16:creationId xmlns:a16="http://schemas.microsoft.com/office/drawing/2014/main" id="{7AD7A0F4-F8F0-47C4-92CB-DAA785D84520}"/>
              </a:ext>
            </a:extLst>
          </p:cNvPr>
          <p:cNvSpPr>
            <a:spLocks noChangeArrowheads="1"/>
          </p:cNvSpPr>
          <p:nvPr/>
        </p:nvSpPr>
        <p:spPr bwMode="auto">
          <a:xfrm>
            <a:off x="838800" y="2656329"/>
            <a:ext cx="3118161" cy="3493264"/>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interface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B8D7A3"/>
                </a:solidFill>
                <a:effectLst/>
                <a:latin typeface="Cascadia Code" panose="020B0609020000020004" pitchFamily="49" charset="0"/>
              </a:rPr>
              <a:t>IEmployee</a:t>
            </a:r>
            <a:endParaRPr kumimoji="0" lang="en-US" altLang="en-US" sz="1300" b="0" i="0" u="none" strike="noStrike" cap="none" normalizeH="0" baseline="0">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Eat</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Human</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Eat</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Robot</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Eat</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endParaRPr kumimoji="0" lang="en-US" altLang="en-US" sz="13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94B240E2-A79E-4F97-9B94-ADB1DEF05B02}"/>
              </a:ext>
            </a:extLst>
          </p:cNvPr>
          <p:cNvSpPr>
            <a:spLocks noChangeArrowheads="1"/>
          </p:cNvSpPr>
          <p:nvPr/>
        </p:nvSpPr>
        <p:spPr bwMode="auto">
          <a:xfrm>
            <a:off x="6377158" y="2191554"/>
            <a:ext cx="4976042" cy="4093428"/>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interface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B8D7A3"/>
                </a:solidFill>
                <a:effectLst/>
                <a:latin typeface="Cascadia Code" panose="020B0609020000020004" pitchFamily="49" charset="0"/>
              </a:rPr>
              <a:t>IWorkable</a:t>
            </a:r>
            <a:endParaRPr kumimoji="0" lang="en-US" altLang="en-US" sz="1300" b="0" i="0" u="none" strike="noStrike" cap="none" normalizeH="0" baseline="0">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interface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B8D7A3"/>
                </a:solidFill>
                <a:effectLst/>
                <a:latin typeface="Cascadia Code" panose="020B0609020000020004" pitchFamily="49" charset="0"/>
              </a:rPr>
              <a:t>IFeedable</a:t>
            </a:r>
            <a:endParaRPr kumimoji="0" lang="en-US" altLang="en-US" sz="1300" b="0" i="0" u="none" strike="noStrike" cap="none" normalizeH="0" baseline="0">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Eat</a:t>
            </a: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interface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B8D7A3"/>
                </a:solidFill>
                <a:effectLst/>
                <a:latin typeface="Cascadia Code" panose="020B0609020000020004" pitchFamily="49" charset="0"/>
              </a:rPr>
              <a:t>IEmployee</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IFeedable</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DCDCDC"/>
                </a:solidFill>
                <a:effectLst/>
                <a:latin typeface="Cascadia Code" panose="020B0609020000020004" pitchFamily="49" charset="0"/>
              </a:rPr>
              <a:t>IWorkable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Human</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Eat</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lang="en-US" altLang="en-US" sz="130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class</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4EC9B0"/>
                </a:solidFill>
                <a:effectLst/>
                <a:latin typeface="Cascadia Code" panose="020B0609020000020004" pitchFamily="49" charset="0"/>
              </a:rPr>
              <a:t>Robot</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err="1">
                <a:ln>
                  <a:noFill/>
                </a:ln>
                <a:solidFill>
                  <a:srgbClr val="DCDCDC"/>
                </a:solidFill>
                <a:effectLst/>
                <a:latin typeface="Cascadia Code" panose="020B0609020000020004" pitchFamily="49" charset="0"/>
              </a:rPr>
              <a:t>IWorkable</a:t>
            </a:r>
            <a:endParaRPr kumimoji="0" lang="en-US" altLang="en-US" sz="1300" b="0" i="0" u="none" strike="noStrike" cap="none" normalizeH="0" baseline="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public</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569CD6"/>
                </a:solidFill>
                <a:effectLst/>
                <a:latin typeface="Cascadia Code" panose="020B0609020000020004" pitchFamily="49" charset="0"/>
              </a:rPr>
              <a:t>void</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a:ln>
                  <a:noFill/>
                </a:ln>
                <a:solidFill>
                  <a:srgbClr val="DCDCAA"/>
                </a:solidFill>
                <a:effectLst/>
                <a:latin typeface="Cascadia Code" panose="020B0609020000020004" pitchFamily="49" charset="0"/>
              </a:rPr>
              <a:t>Work</a:t>
            </a:r>
            <a:r>
              <a:rPr kumimoji="0" lang="en-US" altLang="en-US" sz="1300" b="0" i="0" u="none" strike="noStrike" cap="none" normalizeH="0" baseline="0">
                <a:ln>
                  <a:noFill/>
                </a:ln>
                <a:solidFill>
                  <a:srgbClr val="DCDCDC"/>
                </a:solidFill>
                <a:effectLst/>
                <a:latin typeface="Cascadia Code" panose="020B0609020000020004" pitchFamily="49" charset="0"/>
              </a:rPr>
              <a:t>() { ..</a:t>
            </a:r>
            <a:r>
              <a:rPr kumimoji="0" lang="en-US" altLang="en-US" sz="1300" b="0" i="0" u="none" strike="noStrike" cap="none" normalizeH="0" baseline="0">
                <a:ln>
                  <a:noFill/>
                </a:ln>
                <a:solidFill>
                  <a:srgbClr val="B4B4B4"/>
                </a:solidFill>
                <a:effectLst/>
                <a:latin typeface="Cascadia Code" panose="020B0609020000020004" pitchFamily="49" charset="0"/>
              </a:rPr>
              <a:t>.</a:t>
            </a:r>
            <a:r>
              <a:rPr kumimoji="0" lang="en-US" altLang="en-US" sz="1300" b="0" i="0" u="none" strike="noStrike" cap="none" normalizeH="0" baseline="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820735C-39F3-46E2-B3E3-9732A8D5598A}"/>
              </a:ext>
            </a:extLst>
          </p:cNvPr>
          <p:cNvPicPr>
            <a:picLocks noChangeAspect="1"/>
          </p:cNvPicPr>
          <p:nvPr/>
        </p:nvPicPr>
        <p:blipFill>
          <a:blip r:embed="rId3"/>
          <a:stretch>
            <a:fillRect/>
          </a:stretch>
        </p:blipFill>
        <p:spPr>
          <a:xfrm>
            <a:off x="4942692" y="3898601"/>
            <a:ext cx="448734" cy="679333"/>
          </a:xfrm>
          <a:prstGeom prst="rect">
            <a:avLst/>
          </a:prstGeom>
        </p:spPr>
      </p:pic>
      <p:sp>
        <p:nvSpPr>
          <p:cNvPr id="10" name="Title 1">
            <a:extLst>
              <a:ext uri="{FF2B5EF4-FFF2-40B4-BE49-F238E27FC236}">
                <a16:creationId xmlns:a16="http://schemas.microsoft.com/office/drawing/2014/main" id="{98A6BEE7-70E1-4938-8D94-80D84AC0FF5C}"/>
              </a:ext>
            </a:extLst>
          </p:cNvPr>
          <p:cNvSpPr>
            <a:spLocks noGrp="1"/>
          </p:cNvSpPr>
          <p:nvPr>
            <p:ph type="title"/>
          </p:nvPr>
        </p:nvSpPr>
        <p:spPr>
          <a:xfrm>
            <a:off x="1387474" y="964800"/>
            <a:ext cx="9966325" cy="495510"/>
          </a:xfrm>
        </p:spPr>
        <p:txBody>
          <a:bodyPr/>
          <a:lstStyle/>
          <a:p>
            <a:r>
              <a:rPr lang="en-US"/>
              <a:t>Interface Segregation Principle</a:t>
            </a:r>
          </a:p>
        </p:txBody>
      </p:sp>
      <p:sp>
        <p:nvSpPr>
          <p:cNvPr id="13" name="Text Placeholder 2">
            <a:extLst>
              <a:ext uri="{FF2B5EF4-FFF2-40B4-BE49-F238E27FC236}">
                <a16:creationId xmlns:a16="http://schemas.microsoft.com/office/drawing/2014/main" id="{AA9562D7-6114-4FDB-8CF1-C833F43BD4C3}"/>
              </a:ext>
            </a:extLst>
          </p:cNvPr>
          <p:cNvSpPr>
            <a:spLocks noGrp="1"/>
          </p:cNvSpPr>
          <p:nvPr>
            <p:ph type="body" sz="quarter" idx="11"/>
          </p:nvPr>
        </p:nvSpPr>
        <p:spPr>
          <a:xfrm>
            <a:off x="838802" y="2072011"/>
            <a:ext cx="4976042" cy="3795437"/>
          </a:xfrm>
        </p:spPr>
        <p:txBody>
          <a:bodyPr>
            <a:normAutofit/>
          </a:bodyPr>
          <a:lstStyle/>
          <a:p>
            <a:pPr marL="0" indent="0">
              <a:lnSpc>
                <a:spcPct val="100000"/>
              </a:lnSpc>
              <a:buNone/>
            </a:pPr>
            <a:r>
              <a:rPr lang="en-US" sz="1600" dirty="0"/>
              <a:t>“Clients should not be forced to depend upon interfaces that they do not use."</a:t>
            </a:r>
          </a:p>
        </p:txBody>
      </p:sp>
    </p:spTree>
    <p:extLst>
      <p:ext uri="{BB962C8B-B14F-4D97-AF65-F5344CB8AC3E}">
        <p14:creationId xmlns:p14="http://schemas.microsoft.com/office/powerpoint/2010/main" val="2727573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A24F0-672E-4AFB-AD62-99D30C57D0B5}"/>
              </a:ext>
            </a:extLst>
          </p:cNvPr>
          <p:cNvSpPr>
            <a:spLocks noGrp="1"/>
          </p:cNvSpPr>
          <p:nvPr>
            <p:ph type="title"/>
          </p:nvPr>
        </p:nvSpPr>
        <p:spPr>
          <a:xfrm>
            <a:off x="1387474" y="964800"/>
            <a:ext cx="9966325" cy="536454"/>
          </a:xfrm>
        </p:spPr>
        <p:txBody>
          <a:bodyPr/>
          <a:lstStyle/>
          <a:p>
            <a:r>
              <a:rPr lang="en-US"/>
              <a:t>Dependency Inversion Principle</a:t>
            </a:r>
          </a:p>
        </p:txBody>
      </p:sp>
      <p:sp>
        <p:nvSpPr>
          <p:cNvPr id="3" name="Text Placeholder 2">
            <a:extLst>
              <a:ext uri="{FF2B5EF4-FFF2-40B4-BE49-F238E27FC236}">
                <a16:creationId xmlns:a16="http://schemas.microsoft.com/office/drawing/2014/main" id="{2722912F-D425-4B2E-9310-370534CEF057}"/>
              </a:ext>
            </a:extLst>
          </p:cNvPr>
          <p:cNvSpPr>
            <a:spLocks noGrp="1"/>
          </p:cNvSpPr>
          <p:nvPr>
            <p:ph type="body" sz="quarter" idx="11"/>
          </p:nvPr>
        </p:nvSpPr>
        <p:spPr>
          <a:xfrm>
            <a:off x="838801" y="2099346"/>
            <a:ext cx="10514999" cy="3795437"/>
          </a:xfrm>
        </p:spPr>
        <p:txBody>
          <a:bodyPr/>
          <a:lstStyle/>
          <a:p>
            <a:r>
              <a:rPr lang="en-US" sz="1600"/>
              <a:t>High-level modules should not depend on low-level modules. Both should depend on abstractions.</a:t>
            </a:r>
          </a:p>
          <a:p>
            <a:r>
              <a:rPr lang="en-US" sz="1600"/>
              <a:t>Abstractions should not depend upon details. Details should depend on abstractions.</a:t>
            </a:r>
          </a:p>
          <a:p>
            <a:pPr marL="0" indent="0">
              <a:buNone/>
            </a:pPr>
            <a:endParaRPr lang="en-US"/>
          </a:p>
        </p:txBody>
      </p:sp>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46</a:t>
            </a:fld>
            <a:endParaRPr lang="de-DE"/>
          </a:p>
        </p:txBody>
      </p:sp>
    </p:spTree>
    <p:extLst>
      <p:ext uri="{BB962C8B-B14F-4D97-AF65-F5344CB8AC3E}">
        <p14:creationId xmlns:p14="http://schemas.microsoft.com/office/powerpoint/2010/main" val="13240844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47</a:t>
            </a:fld>
            <a:endParaRPr lang="de-DE"/>
          </a:p>
        </p:txBody>
      </p:sp>
      <p:sp>
        <p:nvSpPr>
          <p:cNvPr id="10" name="Title 1">
            <a:extLst>
              <a:ext uri="{FF2B5EF4-FFF2-40B4-BE49-F238E27FC236}">
                <a16:creationId xmlns:a16="http://schemas.microsoft.com/office/drawing/2014/main" id="{F59DDBC7-1E84-437C-8D33-42753F44A176}"/>
              </a:ext>
            </a:extLst>
          </p:cNvPr>
          <p:cNvSpPr>
            <a:spLocks noGrp="1"/>
          </p:cNvSpPr>
          <p:nvPr>
            <p:ph type="title"/>
          </p:nvPr>
        </p:nvSpPr>
        <p:spPr>
          <a:xfrm>
            <a:off x="1387474" y="964800"/>
            <a:ext cx="9966325" cy="536454"/>
          </a:xfrm>
        </p:spPr>
        <p:txBody>
          <a:bodyPr/>
          <a:lstStyle/>
          <a:p>
            <a:r>
              <a:rPr lang="en-US"/>
              <a:t>Dependency Inversion Principle</a:t>
            </a:r>
          </a:p>
        </p:txBody>
      </p:sp>
      <p:sp>
        <p:nvSpPr>
          <p:cNvPr id="5" name="Rectangle 2">
            <a:extLst>
              <a:ext uri="{FF2B5EF4-FFF2-40B4-BE49-F238E27FC236}">
                <a16:creationId xmlns:a16="http://schemas.microsoft.com/office/drawing/2014/main" id="{418C1EDD-7EC9-4FC6-B4BE-29FB0B52CD1C}"/>
              </a:ext>
            </a:extLst>
          </p:cNvPr>
          <p:cNvSpPr>
            <a:spLocks noChangeArrowheads="1"/>
          </p:cNvSpPr>
          <p:nvPr/>
        </p:nvSpPr>
        <p:spPr bwMode="auto">
          <a:xfrm>
            <a:off x="859278" y="1517252"/>
            <a:ext cx="3900427"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virtual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Manager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Robot </a:t>
            </a:r>
            <a:r>
              <a:rPr kumimoji="0" lang="en-US" altLang="en-US" sz="1300" b="0" i="0" u="none" strike="noStrike" cap="none" normalizeH="0" baseline="0" dirty="0" err="1">
                <a:ln>
                  <a:noFill/>
                </a:ln>
                <a:solidFill>
                  <a:srgbClr val="DCDCDC"/>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Human </a:t>
            </a:r>
            <a:r>
              <a:rPr kumimoji="0" lang="en-US" altLang="en-US" sz="1300" b="0" i="0" u="none" strike="noStrike" cap="none" normalizeH="0" baseline="0" dirty="0" err="1">
                <a:ln>
                  <a:noFill/>
                </a:ln>
                <a:solidFill>
                  <a:srgbClr val="DCDCDC"/>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Manage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robot</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human</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392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FC2486-7E91-4EA9-80F8-5185A58FB36A}"/>
              </a:ext>
            </a:extLst>
          </p:cNvPr>
          <p:cNvSpPr>
            <a:spLocks noGrp="1"/>
          </p:cNvSpPr>
          <p:nvPr>
            <p:ph type="sldNum" sz="quarter" idx="19"/>
          </p:nvPr>
        </p:nvSpPr>
        <p:spPr/>
        <p:txBody>
          <a:bodyPr/>
          <a:lstStyle/>
          <a:p>
            <a:fld id="{AC9EADA5-491E-8449-B417-673047FD2CD0}" type="slidenum">
              <a:rPr lang="de-DE" smtClean="0"/>
              <a:pPr/>
              <a:t>48</a:t>
            </a:fld>
            <a:endParaRPr lang="de-DE"/>
          </a:p>
        </p:txBody>
      </p:sp>
      <p:sp>
        <p:nvSpPr>
          <p:cNvPr id="6" name="Rectangle 2">
            <a:extLst>
              <a:ext uri="{FF2B5EF4-FFF2-40B4-BE49-F238E27FC236}">
                <a16:creationId xmlns:a16="http://schemas.microsoft.com/office/drawing/2014/main" id="{D76D3BF4-282F-4FB6-AE3F-E983A7A9E44D}"/>
              </a:ext>
            </a:extLst>
          </p:cNvPr>
          <p:cNvSpPr>
            <a:spLocks noChangeArrowheads="1"/>
          </p:cNvSpPr>
          <p:nvPr/>
        </p:nvSpPr>
        <p:spPr bwMode="auto">
          <a:xfrm>
            <a:off x="859278" y="1517252"/>
            <a:ext cx="3900427" cy="4893647"/>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4EC9B0"/>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4EC9B0"/>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virtual</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EmployeeBase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override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Manager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Robot </a:t>
            </a:r>
            <a:r>
              <a:rPr kumimoji="0" lang="en-US" altLang="en-US" sz="1300" b="0" i="0" u="none" strike="noStrike" cap="none" normalizeH="0" baseline="0" dirty="0" err="1">
                <a:ln>
                  <a:noFill/>
                </a:ln>
                <a:solidFill>
                  <a:srgbClr val="DCDCDC"/>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Human </a:t>
            </a:r>
            <a:r>
              <a:rPr kumimoji="0" lang="en-US" altLang="en-US" sz="1300" b="0" i="0" u="none" strike="noStrike" cap="none" normalizeH="0" baseline="0" dirty="0" err="1">
                <a:ln>
                  <a:noFill/>
                </a:ln>
                <a:solidFill>
                  <a:srgbClr val="DCDCDC"/>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Manage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robot</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human</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082663BA-5561-410C-A875-37591C26A72A}"/>
              </a:ext>
            </a:extLst>
          </p:cNvPr>
          <p:cNvSpPr>
            <a:spLocks noChangeArrowheads="1"/>
          </p:cNvSpPr>
          <p:nvPr/>
        </p:nvSpPr>
        <p:spPr bwMode="auto">
          <a:xfrm>
            <a:off x="7432295" y="1317197"/>
            <a:ext cx="2890920" cy="5093702"/>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interface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B8D7A3"/>
                </a:solidFill>
                <a:effectLst/>
                <a:latin typeface="Cascadia Code" panose="020B0609020000020004" pitchFamily="49" charset="0"/>
              </a:rPr>
              <a:t>IEmployee</a:t>
            </a:r>
            <a:endParaRPr kumimoji="0" lang="en-US" altLang="en-US" sz="1300" b="0" i="0" u="none" strike="noStrike" cap="none" normalizeH="0" baseline="0" dirty="0">
              <a:ln>
                <a:noFill/>
              </a:ln>
              <a:solidFill>
                <a:srgbClr val="B8D7A3"/>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Human</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Robot</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endParaRPr kumimoji="0" lang="en-US" altLang="en-US" sz="1300" b="0" i="0" u="none" strike="noStrike" cap="none" normalizeH="0" baseline="0" dirty="0">
              <a:ln>
                <a:noFill/>
              </a:ln>
              <a:solidFill>
                <a:srgbClr val="DCDCDC"/>
              </a:solidFill>
              <a:effectLst/>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 { ..</a:t>
            </a:r>
            <a:r>
              <a:rPr kumimoji="0" lang="en-US" altLang="en-US" sz="1300" b="0" i="0" u="none" strike="noStrike" cap="none" normalizeH="0" baseline="0" dirty="0">
                <a:ln>
                  <a:noFill/>
                </a:ln>
                <a:solidFill>
                  <a:srgbClr val="B4B4B4"/>
                </a:solidFill>
                <a:effectLst/>
                <a:latin typeface="Cascadia Code" panose="020B0609020000020004" pitchFamily="49" charset="0"/>
              </a:rPr>
              <a:t>.</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class</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4EC9B0"/>
                </a:solidFill>
                <a:effectLst/>
                <a:latin typeface="Cascadia Code" panose="020B0609020000020004" pitchFamily="49" charset="0"/>
              </a:rPr>
              <a:t>Manager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private</a:t>
            </a:r>
            <a:r>
              <a:rPr kumimoji="0" lang="en-US" altLang="en-US" sz="1300" b="0" i="0" u="none" strike="noStrike" cap="none" normalizeH="0" baseline="0" dirty="0">
                <a:ln>
                  <a:noFill/>
                </a:ln>
                <a:solidFill>
                  <a:srgbClr val="DCDCDC"/>
                </a:solidFill>
                <a:effectLst/>
                <a:latin typeface="Cascadia Code" panose="020B0609020000020004" pitchFamily="49" charset="0"/>
              </a:rPr>
              <a:t> List&lt;</a:t>
            </a:r>
            <a:r>
              <a:rPr kumimoji="0" lang="en-US" altLang="en-US" sz="1300" b="0" i="0" u="none" strike="noStrike" cap="none" normalizeH="0" baseline="0" dirty="0" err="1">
                <a:ln>
                  <a:noFill/>
                </a:ln>
                <a:solidFill>
                  <a:srgbClr val="DCDCDC"/>
                </a:solidFill>
                <a:effectLst/>
                <a:latin typeface="Cascadia Code" panose="020B0609020000020004" pitchFamily="49" charset="0"/>
              </a:rPr>
              <a:t>IEmployee</a:t>
            </a:r>
            <a:r>
              <a:rPr kumimoji="0" lang="en-US" altLang="en-US" sz="1300" b="0" i="0" u="none" strike="noStrike" cap="none" normalizeH="0" baseline="0" dirty="0">
                <a:ln>
                  <a:noFill/>
                </a:ln>
                <a:solidFill>
                  <a:srgbClr val="DCDCDC"/>
                </a:solidFill>
                <a:effectLst/>
                <a:latin typeface="Cascadia Code" panose="020B0609020000020004" pitchFamily="49" charset="0"/>
              </a:rPr>
              <a:t>&gt; employees;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solidFill>
                <a:srgbClr val="DCDCDC"/>
              </a:solidFill>
              <a:latin typeface="Cascadia Code" panose="020B060902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public</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569CD6"/>
                </a:solidFill>
                <a:effectLst/>
                <a:latin typeface="Cascadia Code" panose="020B0609020000020004" pitchFamily="49" charset="0"/>
              </a:rPr>
              <a:t>void</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CDCAA"/>
                </a:solidFill>
                <a:effectLst/>
                <a:latin typeface="Cascadia Code" panose="020B0609020000020004" pitchFamily="49" charset="0"/>
              </a:rPr>
              <a:t>Manage</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DCDCDC"/>
                </a:solidFill>
                <a:latin typeface="Cascadia Code" panose="020B0609020000020004" pitchFamily="49" charset="0"/>
              </a:rPr>
              <a:t> </a:t>
            </a: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foreach</a:t>
            </a:r>
            <a:r>
              <a:rPr kumimoji="0" lang="en-US" altLang="en-US" sz="1300" b="0" i="0" u="none" strike="noStrike" cap="none" normalizeH="0" baseline="0" dirty="0">
                <a:ln>
                  <a:noFill/>
                </a:ln>
                <a:solidFill>
                  <a:srgbClr val="DCDCDC"/>
                </a:solidFill>
                <a:effectLst/>
                <a:latin typeface="Cascadia Code" panose="020B0609020000020004" pitchFamily="49" charset="0"/>
              </a:rPr>
              <a:t> (var </a:t>
            </a:r>
            <a:r>
              <a:rPr kumimoji="0" lang="en-US" altLang="en-US" sz="1300" b="0" i="0" u="none" strike="noStrike" cap="none" normalizeH="0" baseline="0" dirty="0">
                <a:ln>
                  <a:noFill/>
                </a:ln>
                <a:solidFill>
                  <a:srgbClr val="9CDCFE"/>
                </a:solidFill>
                <a:effectLst/>
                <a:latin typeface="Cascadia Code" panose="020B0609020000020004" pitchFamily="49" charset="0"/>
              </a:rPr>
              <a:t>employee</a:t>
            </a: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a:ln>
                  <a:noFill/>
                </a:ln>
                <a:solidFill>
                  <a:srgbClr val="D8A0DF"/>
                </a:solidFill>
                <a:effectLst/>
                <a:latin typeface="Cascadia Code" panose="020B0609020000020004" pitchFamily="49" charset="0"/>
              </a:rPr>
              <a:t>in</a:t>
            </a:r>
            <a:r>
              <a:rPr kumimoji="0" lang="en-US" altLang="en-US" sz="1300" b="0" i="0" u="none" strike="noStrike" cap="none" normalizeH="0" baseline="0" dirty="0">
                <a:ln>
                  <a:noFill/>
                </a:ln>
                <a:solidFill>
                  <a:srgbClr val="DCDCDC"/>
                </a:solidFill>
                <a:effectLst/>
                <a:latin typeface="Cascadia Code" panose="020B0609020000020004" pitchFamily="49" charset="0"/>
              </a:rPr>
              <a:t> employees)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r>
              <a:rPr kumimoji="0" lang="en-US" altLang="en-US" sz="1300" b="0" i="0" u="none" strike="noStrike" cap="none" normalizeH="0" baseline="0" dirty="0" err="1">
                <a:ln>
                  <a:noFill/>
                </a:ln>
                <a:solidFill>
                  <a:srgbClr val="DCDCDC"/>
                </a:solidFill>
                <a:effectLst/>
                <a:latin typeface="Cascadia Code" panose="020B0609020000020004" pitchFamily="49" charset="0"/>
              </a:rPr>
              <a:t>employee</a:t>
            </a:r>
            <a:r>
              <a:rPr kumimoji="0" lang="en-US" altLang="en-US" sz="1300" b="0" i="0" u="none" strike="noStrike" cap="none" normalizeH="0" baseline="0" dirty="0" err="1">
                <a:ln>
                  <a:noFill/>
                </a:ln>
                <a:solidFill>
                  <a:srgbClr val="B4B4B4"/>
                </a:solidFill>
                <a:effectLst/>
                <a:latin typeface="Cascadia Code" panose="020B0609020000020004" pitchFamily="49" charset="0"/>
              </a:rPr>
              <a:t>.</a:t>
            </a:r>
            <a:r>
              <a:rPr kumimoji="0" lang="en-US" altLang="en-US" sz="1300" b="0" i="0" u="none" strike="noStrike" cap="none" normalizeH="0" baseline="0" dirty="0" err="1">
                <a:ln>
                  <a:noFill/>
                </a:ln>
                <a:solidFill>
                  <a:srgbClr val="DCDCDC"/>
                </a:solidFill>
                <a:effectLst/>
                <a:latin typeface="Cascadia Code" panose="020B0609020000020004" pitchFamily="49" charset="0"/>
              </a:rPr>
              <a:t>Work</a:t>
            </a:r>
            <a:r>
              <a:rPr kumimoji="0" lang="en-US" altLang="en-US" sz="1300" b="0" i="0" u="none" strike="noStrike" cap="none" normalizeH="0" baseline="0" dirty="0">
                <a:ln>
                  <a:noFill/>
                </a:ln>
                <a:solidFill>
                  <a:srgbClr val="DCDCDC"/>
                </a:solidFill>
                <a:effectLst/>
                <a:latin typeface="Cascadia Code" panose="020B06090200000200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DCDCDC"/>
                </a:solidFill>
                <a:effectLst/>
                <a:latin typeface="Cascadia Code" panose="020B0609020000020004" pitchFamily="49" charset="0"/>
              </a:rPr>
              <a:t>}</a:t>
            </a:r>
            <a:endParaRPr kumimoji="0" lang="en-US" altLang="en-US" sz="13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B696DE7-1858-48B9-9D33-F2FC68DD7E54}"/>
              </a:ext>
            </a:extLst>
          </p:cNvPr>
          <p:cNvPicPr>
            <a:picLocks noChangeAspect="1"/>
          </p:cNvPicPr>
          <p:nvPr/>
        </p:nvPicPr>
        <p:blipFill>
          <a:blip r:embed="rId3"/>
          <a:stretch>
            <a:fillRect/>
          </a:stretch>
        </p:blipFill>
        <p:spPr>
          <a:xfrm>
            <a:off x="5871633" y="3624408"/>
            <a:ext cx="448734" cy="679333"/>
          </a:xfrm>
          <a:prstGeom prst="rect">
            <a:avLst/>
          </a:prstGeom>
        </p:spPr>
      </p:pic>
      <p:sp>
        <p:nvSpPr>
          <p:cNvPr id="9" name="Title 1">
            <a:extLst>
              <a:ext uri="{FF2B5EF4-FFF2-40B4-BE49-F238E27FC236}">
                <a16:creationId xmlns:a16="http://schemas.microsoft.com/office/drawing/2014/main" id="{00AF3BDC-D20B-4E53-9636-9C4F3A22C3DA}"/>
              </a:ext>
            </a:extLst>
          </p:cNvPr>
          <p:cNvSpPr>
            <a:spLocks noGrp="1"/>
          </p:cNvSpPr>
          <p:nvPr>
            <p:ph type="title"/>
          </p:nvPr>
        </p:nvSpPr>
        <p:spPr>
          <a:xfrm>
            <a:off x="1387474" y="964800"/>
            <a:ext cx="9966325" cy="536454"/>
          </a:xfrm>
        </p:spPr>
        <p:txBody>
          <a:bodyPr/>
          <a:lstStyle/>
          <a:p>
            <a:r>
              <a:rPr lang="en-US"/>
              <a:t>Dependency Inversion Principle</a:t>
            </a:r>
          </a:p>
        </p:txBody>
      </p:sp>
    </p:spTree>
    <p:extLst>
      <p:ext uri="{BB962C8B-B14F-4D97-AF65-F5344CB8AC3E}">
        <p14:creationId xmlns:p14="http://schemas.microsoft.com/office/powerpoint/2010/main" val="20429502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49</a:t>
            </a:fld>
            <a:endParaRPr lang="de-DE"/>
          </a:p>
        </p:txBody>
      </p:sp>
      <p:sp>
        <p:nvSpPr>
          <p:cNvPr id="6" name="Textplatzhalter 5">
            <a:extLst>
              <a:ext uri="{FF2B5EF4-FFF2-40B4-BE49-F238E27FC236}">
                <a16:creationId xmlns:a16="http://schemas.microsoft.com/office/drawing/2014/main" id="{B110D6BD-1B82-4063-9AA2-0A210C186326}"/>
              </a:ext>
            </a:extLst>
          </p:cNvPr>
          <p:cNvSpPr>
            <a:spLocks noGrp="1"/>
          </p:cNvSpPr>
          <p:nvPr>
            <p:ph type="body" sz="quarter" idx="12"/>
          </p:nvPr>
        </p:nvSpPr>
        <p:spPr>
          <a:xfrm>
            <a:off x="838419" y="1738906"/>
            <a:ext cx="9496205" cy="4525416"/>
          </a:xfrm>
        </p:spPr>
        <p:txBody>
          <a:bodyPr>
            <a:noAutofit/>
          </a:bodyPr>
          <a:lstStyle/>
          <a:p>
            <a:pPr marL="0" indent="0">
              <a:buNone/>
            </a:pPr>
            <a:r>
              <a:rPr lang="en-US" sz="1600" b="1"/>
              <a:t>Architecture exposes usage</a:t>
            </a:r>
          </a:p>
          <a:p>
            <a:r>
              <a:rPr lang="en-US" sz="1600"/>
              <a:t>library, church</a:t>
            </a:r>
          </a:p>
          <a:p>
            <a:r>
              <a:rPr lang="en-US" sz="1600"/>
              <a:t>a building/software good architecture will scream what they are used for</a:t>
            </a:r>
          </a:p>
          <a:p>
            <a:r>
              <a:rPr lang="en-US" sz="1600"/>
              <a:t>a good architecture screams use cases</a:t>
            </a:r>
          </a:p>
          <a:p>
            <a:r>
              <a:rPr lang="en-US" sz="1600"/>
              <a:t>software architecture to scream their intent</a:t>
            </a:r>
          </a:p>
          <a:p>
            <a:r>
              <a:rPr lang="en-US" sz="1600"/>
              <a:t>we don't want the use cases to know anything at all about the delivery mechanism</a:t>
            </a:r>
          </a:p>
          <a:p>
            <a:r>
              <a:rPr lang="en-US" sz="1600"/>
              <a:t>the use cases should stand alone (completely independent from UI, database, frameworks, tools, service layer)</a:t>
            </a:r>
          </a:p>
          <a:p>
            <a:r>
              <a:rPr lang="en-US" sz="1600"/>
              <a:t>decisions can be deferred for a very long time (which database to use)</a:t>
            </a:r>
          </a:p>
          <a:p>
            <a:r>
              <a:rPr lang="en-US" sz="1600"/>
              <a:t>good architecture allows to defer decision about tools and frameworks(UI, webserver, dependency injection framework)</a:t>
            </a:r>
          </a:p>
          <a:p>
            <a:r>
              <a:rPr lang="en-US" sz="1600"/>
              <a:t>decouple and make them irrelevant</a:t>
            </a:r>
          </a:p>
          <a:p>
            <a:r>
              <a:rPr lang="en-US" sz="1600"/>
              <a:t>focus on use cases not on software environment</a:t>
            </a:r>
          </a:p>
          <a:p>
            <a:r>
              <a:rPr lang="en-US" sz="1600">
                <a:cs typeface="Calibri"/>
              </a:rPr>
              <a:t>nicely organized architectures makes you go faster</a:t>
            </a:r>
          </a:p>
          <a:p>
            <a:pPr>
              <a:buFont typeface="Arial" panose="020B0604020202020204" pitchFamily="34" charset="0"/>
              <a:buChar char="•"/>
            </a:pPr>
            <a:endParaRPr lang="en-150"/>
          </a:p>
        </p:txBody>
      </p:sp>
    </p:spTree>
    <p:extLst>
      <p:ext uri="{BB962C8B-B14F-4D97-AF65-F5344CB8AC3E}">
        <p14:creationId xmlns:p14="http://schemas.microsoft.com/office/powerpoint/2010/main" val="376719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CAA9435-0E1D-481B-9129-32B11BD7CC80}"/>
              </a:ext>
            </a:extLst>
          </p:cNvPr>
          <p:cNvSpPr>
            <a:spLocks noGrp="1"/>
          </p:cNvSpPr>
          <p:nvPr>
            <p:ph type="title"/>
          </p:nvPr>
        </p:nvSpPr>
        <p:spPr>
          <a:xfrm>
            <a:off x="1387475" y="964800"/>
            <a:ext cx="4492843" cy="509158"/>
          </a:xfrm>
        </p:spPr>
        <p:txBody>
          <a:bodyPr>
            <a:normAutofit/>
          </a:bodyPr>
          <a:lstStyle/>
          <a:p>
            <a:r>
              <a:rPr lang="en-US" altLang="en-US"/>
              <a:t>Cl</a:t>
            </a:r>
            <a:r>
              <a:rPr lang="en-150" altLang="en-US"/>
              <a:t>e</a:t>
            </a:r>
            <a:r>
              <a:rPr lang="en-US" altLang="en-US"/>
              <a:t>a</a:t>
            </a:r>
            <a:r>
              <a:rPr lang="en-150" altLang="en-US"/>
              <a:t>n </a:t>
            </a:r>
            <a:r>
              <a:rPr lang="en-US" altLang="en-US"/>
              <a:t>c</a:t>
            </a:r>
            <a:r>
              <a:rPr lang="en-150" altLang="en-US"/>
              <a:t>o</a:t>
            </a:r>
            <a:r>
              <a:rPr lang="en-US" altLang="en-US"/>
              <a:t>d</a:t>
            </a:r>
            <a:r>
              <a:rPr lang="en-150" altLang="en-US"/>
              <a:t>e</a:t>
            </a:r>
            <a:endParaRPr lang="de-DE"/>
          </a:p>
        </p:txBody>
      </p:sp>
      <p:sp>
        <p:nvSpPr>
          <p:cNvPr id="2" name="Foliennummernplatzhalter 1">
            <a:extLst>
              <a:ext uri="{FF2B5EF4-FFF2-40B4-BE49-F238E27FC236}">
                <a16:creationId xmlns:a16="http://schemas.microsoft.com/office/drawing/2014/main" id="{A7047D9D-CE89-437C-BC70-565D4CEB9694}"/>
              </a:ext>
            </a:extLst>
          </p:cNvPr>
          <p:cNvSpPr>
            <a:spLocks noGrp="1"/>
          </p:cNvSpPr>
          <p:nvPr>
            <p:ph type="sldNum" sz="quarter" idx="10"/>
          </p:nvPr>
        </p:nvSpPr>
        <p:spPr/>
        <p:txBody>
          <a:bodyPr/>
          <a:lstStyle/>
          <a:p>
            <a:fld id="{AC9EADA5-491E-8449-B417-673047FD2CD0}" type="slidenum">
              <a:rPr lang="de-DE" smtClean="0"/>
              <a:pPr/>
              <a:t>5</a:t>
            </a:fld>
            <a:endParaRPr lang="de-DE"/>
          </a:p>
        </p:txBody>
      </p:sp>
      <p:sp>
        <p:nvSpPr>
          <p:cNvPr id="3" name="TextBox 2">
            <a:extLst>
              <a:ext uri="{FF2B5EF4-FFF2-40B4-BE49-F238E27FC236}">
                <a16:creationId xmlns:a16="http://schemas.microsoft.com/office/drawing/2014/main" id="{70293270-6167-4008-B946-FF8D5EC33574}"/>
              </a:ext>
            </a:extLst>
          </p:cNvPr>
          <p:cNvSpPr txBox="1"/>
          <p:nvPr/>
        </p:nvSpPr>
        <p:spPr>
          <a:xfrm>
            <a:off x="6096000" y="5632975"/>
            <a:ext cx="6037263" cy="523220"/>
          </a:xfrm>
          <a:prstGeom prst="rect">
            <a:avLst/>
          </a:prstGeom>
          <a:noFill/>
        </p:spPr>
        <p:txBody>
          <a:bodyPr wrap="square" rtlCol="0">
            <a:spAutoFit/>
          </a:bodyPr>
          <a:lstStyle/>
          <a:p>
            <a:r>
              <a:rPr lang="en-US" sz="1400" i="1"/>
              <a:t>Writing clean code is what you must do in order to call yourself a professional.</a:t>
            </a:r>
          </a:p>
          <a:p>
            <a:r>
              <a:rPr lang="en-US" sz="1400" i="1"/>
              <a:t>There is no reasonable excuse for doing anything less than your best.</a:t>
            </a:r>
          </a:p>
        </p:txBody>
      </p:sp>
      <p:pic>
        <p:nvPicPr>
          <p:cNvPr id="6" name="Picture 2" descr="Clean Code Explained – A Practical Introduction to Clean Coding for Beginners">
            <a:extLst>
              <a:ext uri="{FF2B5EF4-FFF2-40B4-BE49-F238E27FC236}">
                <a16:creationId xmlns:a16="http://schemas.microsoft.com/office/drawing/2014/main" id="{3FC73E50-BD04-41B4-9A96-CC3F813E1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24" y="602564"/>
            <a:ext cx="4368781" cy="3439422"/>
          </a:xfrm>
          <a:prstGeom prst="rect">
            <a:avLst/>
          </a:prstGeom>
          <a:noFill/>
          <a:extLst>
            <a:ext uri="{909E8E84-426E-40DD-AFC4-6F175D3DCCD1}">
              <a14:hiddenFill xmlns:a14="http://schemas.microsoft.com/office/drawing/2010/main">
                <a:solidFill>
                  <a:srgbClr val="FFFFFF"/>
                </a:solidFill>
              </a14:hiddenFill>
            </a:ext>
          </a:extLst>
        </p:spPr>
      </p:pic>
      <p:sp>
        <p:nvSpPr>
          <p:cNvPr id="8" name="Textplatzhalter 5">
            <a:extLst>
              <a:ext uri="{FF2B5EF4-FFF2-40B4-BE49-F238E27FC236}">
                <a16:creationId xmlns:a16="http://schemas.microsoft.com/office/drawing/2014/main" id="{D9C673FA-9CBB-489F-80F1-FAEB9BF23384}"/>
              </a:ext>
            </a:extLst>
          </p:cNvPr>
          <p:cNvSpPr txBox="1">
            <a:spLocks/>
          </p:cNvSpPr>
          <p:nvPr/>
        </p:nvSpPr>
        <p:spPr>
          <a:xfrm>
            <a:off x="805218" y="1796991"/>
            <a:ext cx="10274956" cy="3701812"/>
          </a:xfrm>
          <a:prstGeom prst="rect">
            <a:avLst/>
          </a:prstGeom>
        </p:spPr>
        <p:txBody>
          <a:bodyPr vert="horz" lIns="0" tIns="0" rIns="0" bIns="0" rtlCol="0" anchor="t">
            <a:noAutofit/>
          </a:bodyPr>
          <a:lstStyle>
            <a:lvl1pPr marL="285750" indent="-285750" algn="l" defTabSz="914400" rtl="0" eaLnBrk="1" latinLnBrk="0" hangingPunct="1">
              <a:lnSpc>
                <a:spcPct val="90000"/>
              </a:lnSpc>
              <a:spcBef>
                <a:spcPts val="10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chemeClr val="accent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chemeClr val="accent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chemeClr val="accent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defRPr/>
            </a:pPr>
            <a:r>
              <a:rPr lang="en-US" altLang="en-US" sz="1600" b="1"/>
              <a:t>Code rot</a:t>
            </a:r>
            <a:endParaRPr lang="de-DE" altLang="en-US" sz="1600" b="1"/>
          </a:p>
          <a:p>
            <a:pPr>
              <a:lnSpc>
                <a:spcPct val="150000"/>
              </a:lnSpc>
              <a:defRPr/>
            </a:pPr>
            <a:r>
              <a:rPr lang="en-US" sz="1600" i="1">
                <a:latin typeface="Calibri"/>
                <a:cs typeface="Calibri"/>
              </a:rPr>
              <a:t>R</a:t>
            </a:r>
            <a:r>
              <a:rPr lang="en-150" sz="1600" i="1">
                <a:latin typeface="Calibri"/>
                <a:cs typeface="Calibri"/>
              </a:rPr>
              <a:t>i</a:t>
            </a:r>
            <a:r>
              <a:rPr lang="en-US" sz="1600" i="1">
                <a:latin typeface="Calibri"/>
                <a:cs typeface="Calibri"/>
              </a:rPr>
              <a:t>g</a:t>
            </a:r>
            <a:r>
              <a:rPr lang="en-150" sz="1600" i="1">
                <a:latin typeface="Calibri"/>
                <a:cs typeface="Calibri"/>
              </a:rPr>
              <a:t>i</a:t>
            </a:r>
            <a:r>
              <a:rPr lang="en-US" sz="1600" i="1">
                <a:latin typeface="Calibri"/>
                <a:cs typeface="Calibri"/>
              </a:rPr>
              <a:t>d</a:t>
            </a:r>
            <a:r>
              <a:rPr lang="en-150" sz="1600" i="1">
                <a:latin typeface="Calibri"/>
                <a:cs typeface="Calibri"/>
              </a:rPr>
              <a:t>i</a:t>
            </a:r>
            <a:r>
              <a:rPr lang="en-US" sz="1600" i="1">
                <a:latin typeface="Calibri"/>
                <a:cs typeface="Calibri"/>
              </a:rPr>
              <a:t>t</a:t>
            </a:r>
            <a:r>
              <a:rPr lang="en-150" sz="1600" i="1">
                <a:latin typeface="Calibri"/>
                <a:cs typeface="Calibri"/>
              </a:rPr>
              <a:t>y</a:t>
            </a:r>
            <a:r>
              <a:rPr lang="en-150" sz="1600">
                <a:latin typeface="Calibri"/>
                <a:cs typeface="Calibri"/>
              </a:rPr>
              <a:t> – </a:t>
            </a:r>
            <a:r>
              <a:rPr lang="en-US" sz="1600">
                <a:latin typeface="Calibri"/>
                <a:cs typeface="Calibri"/>
              </a:rPr>
              <a:t>m</a:t>
            </a:r>
            <a:r>
              <a:rPr lang="en-150" sz="1600">
                <a:latin typeface="Calibri"/>
                <a:cs typeface="Calibri"/>
              </a:rPr>
              <a:t>o</a:t>
            </a:r>
            <a:r>
              <a:rPr lang="en-US" sz="1600">
                <a:latin typeface="Calibri"/>
                <a:cs typeface="Calibri"/>
              </a:rPr>
              <a:t>d</a:t>
            </a:r>
            <a:r>
              <a:rPr lang="en-150" sz="1600">
                <a:latin typeface="Calibri"/>
                <a:cs typeface="Calibri"/>
              </a:rPr>
              <a:t>i</a:t>
            </a:r>
            <a:r>
              <a:rPr lang="en-US" sz="1600">
                <a:latin typeface="Calibri"/>
                <a:cs typeface="Calibri"/>
              </a:rPr>
              <a:t>f</a:t>
            </a:r>
            <a:r>
              <a:rPr lang="en-150" sz="1600">
                <a:latin typeface="Calibri"/>
                <a:cs typeface="Calibri"/>
              </a:rPr>
              <a:t>i</a:t>
            </a:r>
            <a:r>
              <a:rPr lang="en-US" sz="1600">
                <a:latin typeface="Calibri"/>
                <a:cs typeface="Calibri"/>
              </a:rPr>
              <a:t>c</a:t>
            </a:r>
            <a:r>
              <a:rPr lang="en-150" sz="1600">
                <a:latin typeface="Calibri"/>
                <a:cs typeface="Calibri"/>
              </a:rPr>
              <a:t>a</a:t>
            </a:r>
            <a:r>
              <a:rPr lang="en-US" sz="1600">
                <a:latin typeface="Calibri"/>
                <a:cs typeface="Calibri"/>
              </a:rPr>
              <a:t>t</a:t>
            </a:r>
            <a:r>
              <a:rPr lang="en-150" sz="1600">
                <a:latin typeface="Calibri"/>
                <a:cs typeface="Calibri"/>
              </a:rPr>
              <a:t>i</a:t>
            </a:r>
            <a:r>
              <a:rPr lang="en-US" sz="1600">
                <a:latin typeface="Calibri"/>
                <a:cs typeface="Calibri"/>
              </a:rPr>
              <a:t>o</a:t>
            </a:r>
            <a:r>
              <a:rPr lang="en-150" sz="1600">
                <a:latin typeface="Calibri"/>
                <a:cs typeface="Calibri"/>
              </a:rPr>
              <a:t>n </a:t>
            </a:r>
            <a:r>
              <a:rPr lang="en-US" sz="1600">
                <a:latin typeface="Calibri"/>
                <a:cs typeface="Calibri"/>
              </a:rPr>
              <a:t>i</a:t>
            </a:r>
            <a:r>
              <a:rPr lang="en-150" sz="1600">
                <a:latin typeface="Calibri"/>
                <a:cs typeface="Calibri"/>
              </a:rPr>
              <a:t>n </a:t>
            </a:r>
            <a:r>
              <a:rPr lang="en-US" sz="1600">
                <a:latin typeface="Calibri"/>
                <a:cs typeface="Calibri"/>
              </a:rPr>
              <a:t>o</a:t>
            </a:r>
            <a:r>
              <a:rPr lang="en-150" sz="1600">
                <a:latin typeface="Calibri"/>
                <a:cs typeface="Calibri"/>
              </a:rPr>
              <a:t>n</a:t>
            </a:r>
            <a:r>
              <a:rPr lang="en-US" sz="1600">
                <a:latin typeface="Calibri"/>
                <a:cs typeface="Calibri"/>
              </a:rPr>
              <a:t>e</a:t>
            </a:r>
            <a:r>
              <a:rPr lang="en-150" sz="1600">
                <a:latin typeface="Calibri"/>
                <a:cs typeface="Calibri"/>
              </a:rPr>
              <a:t> </a:t>
            </a:r>
            <a:r>
              <a:rPr lang="en-US" sz="1600">
                <a:latin typeface="Calibri"/>
                <a:cs typeface="Calibri"/>
              </a:rPr>
              <a:t>p</a:t>
            </a:r>
            <a:r>
              <a:rPr lang="en-150" sz="1600">
                <a:latin typeface="Calibri"/>
                <a:cs typeface="Calibri"/>
              </a:rPr>
              <a:t>lace force you to modify in many other</a:t>
            </a:r>
          </a:p>
          <a:p>
            <a:pPr>
              <a:lnSpc>
                <a:spcPct val="150000"/>
              </a:lnSpc>
              <a:defRPr/>
            </a:pPr>
            <a:r>
              <a:rPr lang="en-US" sz="1600" i="1">
                <a:latin typeface="Calibri"/>
                <a:cs typeface="Calibri"/>
              </a:rPr>
              <a:t>F</a:t>
            </a:r>
            <a:r>
              <a:rPr lang="en-150" sz="1600" i="1">
                <a:latin typeface="Calibri"/>
                <a:cs typeface="Calibri"/>
              </a:rPr>
              <a:t>r</a:t>
            </a:r>
            <a:r>
              <a:rPr lang="en-US" sz="1600" i="1">
                <a:latin typeface="Calibri"/>
                <a:cs typeface="Calibri"/>
              </a:rPr>
              <a:t>a</a:t>
            </a:r>
            <a:r>
              <a:rPr lang="en-150" sz="1600" i="1">
                <a:latin typeface="Calibri"/>
                <a:cs typeface="Calibri"/>
              </a:rPr>
              <a:t>g</a:t>
            </a:r>
            <a:r>
              <a:rPr lang="en-US" sz="1600" i="1">
                <a:latin typeface="Calibri"/>
                <a:cs typeface="Calibri"/>
              </a:rPr>
              <a:t>i</a:t>
            </a:r>
            <a:r>
              <a:rPr lang="en-150" sz="1600" i="1">
                <a:latin typeface="Calibri"/>
                <a:cs typeface="Calibri"/>
              </a:rPr>
              <a:t>l</a:t>
            </a:r>
            <a:r>
              <a:rPr lang="en-US" sz="1600" i="1">
                <a:latin typeface="Calibri"/>
                <a:cs typeface="Calibri"/>
              </a:rPr>
              <a:t>i</a:t>
            </a:r>
            <a:r>
              <a:rPr lang="en-150" sz="1600" i="1">
                <a:latin typeface="Calibri"/>
                <a:cs typeface="Calibri"/>
              </a:rPr>
              <a:t>t</a:t>
            </a:r>
            <a:r>
              <a:rPr lang="en-US" sz="1600" i="1">
                <a:latin typeface="Calibri"/>
                <a:cs typeface="Calibri"/>
              </a:rPr>
              <a:t>y</a:t>
            </a:r>
            <a:r>
              <a:rPr lang="en-150" sz="1600">
                <a:latin typeface="Calibri"/>
                <a:cs typeface="Calibri"/>
              </a:rPr>
              <a:t> – </a:t>
            </a:r>
            <a:r>
              <a:rPr lang="en-US" sz="1600">
                <a:latin typeface="Calibri"/>
                <a:cs typeface="Calibri"/>
              </a:rPr>
              <a:t>b</a:t>
            </a:r>
            <a:r>
              <a:rPr lang="en-150" sz="1600">
                <a:latin typeface="Calibri"/>
                <a:cs typeface="Calibri"/>
              </a:rPr>
              <a:t>r</a:t>
            </a:r>
            <a:r>
              <a:rPr lang="en-US" sz="1600">
                <a:latin typeface="Calibri"/>
                <a:cs typeface="Calibri"/>
              </a:rPr>
              <a:t>ea</a:t>
            </a:r>
            <a:r>
              <a:rPr lang="en-150" sz="1600">
                <a:latin typeface="Calibri"/>
                <a:cs typeface="Calibri"/>
              </a:rPr>
              <a:t>k in many places when you touch only one</a:t>
            </a:r>
          </a:p>
          <a:p>
            <a:pPr>
              <a:lnSpc>
                <a:spcPct val="150000"/>
              </a:lnSpc>
              <a:defRPr/>
            </a:pPr>
            <a:r>
              <a:rPr lang="en-US" sz="1600" i="1">
                <a:latin typeface="Calibri"/>
                <a:cs typeface="Calibri"/>
              </a:rPr>
              <a:t>I</a:t>
            </a:r>
            <a:r>
              <a:rPr lang="en-150" sz="1600" i="1">
                <a:latin typeface="Calibri"/>
                <a:cs typeface="Calibri"/>
              </a:rPr>
              <a:t>n</a:t>
            </a:r>
            <a:r>
              <a:rPr lang="en-US" sz="1600" i="1">
                <a:latin typeface="Calibri"/>
                <a:cs typeface="Calibri"/>
              </a:rPr>
              <a:t>s</a:t>
            </a:r>
            <a:r>
              <a:rPr lang="en-150" sz="1600" i="1">
                <a:latin typeface="Calibri"/>
                <a:cs typeface="Calibri"/>
              </a:rPr>
              <a:t>e</a:t>
            </a:r>
            <a:r>
              <a:rPr lang="en-US" sz="1600" i="1">
                <a:latin typeface="Calibri"/>
                <a:cs typeface="Calibri"/>
              </a:rPr>
              <a:t>p</a:t>
            </a:r>
            <a:r>
              <a:rPr lang="en-150" sz="1600" i="1">
                <a:latin typeface="Calibri"/>
                <a:cs typeface="Calibri"/>
              </a:rPr>
              <a:t>a</a:t>
            </a:r>
            <a:r>
              <a:rPr lang="en-US" sz="1600" i="1">
                <a:latin typeface="Calibri"/>
                <a:cs typeface="Calibri"/>
              </a:rPr>
              <a:t>r</a:t>
            </a:r>
            <a:r>
              <a:rPr lang="en-150" sz="1600" i="1">
                <a:latin typeface="Calibri"/>
                <a:cs typeface="Calibri"/>
              </a:rPr>
              <a:t>a</a:t>
            </a:r>
            <a:r>
              <a:rPr lang="en-US" sz="1600" i="1">
                <a:latin typeface="Calibri"/>
                <a:cs typeface="Calibri"/>
              </a:rPr>
              <a:t>b</a:t>
            </a:r>
            <a:r>
              <a:rPr lang="en-150" sz="1600" i="1">
                <a:latin typeface="Calibri"/>
                <a:cs typeface="Calibri"/>
              </a:rPr>
              <a:t>i</a:t>
            </a:r>
            <a:r>
              <a:rPr lang="en-US" sz="1600" i="1">
                <a:latin typeface="Calibri"/>
                <a:cs typeface="Calibri"/>
              </a:rPr>
              <a:t>l</a:t>
            </a:r>
            <a:r>
              <a:rPr lang="en-150" sz="1600" i="1">
                <a:latin typeface="Calibri"/>
                <a:cs typeface="Calibri"/>
              </a:rPr>
              <a:t>i</a:t>
            </a:r>
            <a:r>
              <a:rPr lang="en-US" sz="1600" i="1">
                <a:latin typeface="Calibri"/>
                <a:cs typeface="Calibri"/>
              </a:rPr>
              <a:t>t</a:t>
            </a:r>
            <a:r>
              <a:rPr lang="en-150" sz="1600" i="1">
                <a:latin typeface="Calibri"/>
                <a:cs typeface="Calibri"/>
              </a:rPr>
              <a:t>y</a:t>
            </a:r>
            <a:r>
              <a:rPr lang="en-150" sz="1600">
                <a:latin typeface="Calibri"/>
                <a:cs typeface="Calibri"/>
              </a:rPr>
              <a:t> – </a:t>
            </a:r>
            <a:r>
              <a:rPr lang="en-US" sz="1600">
                <a:latin typeface="Calibri"/>
                <a:cs typeface="Calibri"/>
              </a:rPr>
              <a:t>m</a:t>
            </a:r>
            <a:r>
              <a:rPr lang="en-150" sz="1600">
                <a:latin typeface="Calibri"/>
                <a:cs typeface="Calibri"/>
              </a:rPr>
              <a:t>o</a:t>
            </a:r>
            <a:r>
              <a:rPr lang="en-US" sz="1600">
                <a:latin typeface="Calibri"/>
                <a:cs typeface="Calibri"/>
              </a:rPr>
              <a:t>d</a:t>
            </a:r>
            <a:r>
              <a:rPr lang="en-150" sz="1600">
                <a:latin typeface="Calibri"/>
                <a:cs typeface="Calibri"/>
              </a:rPr>
              <a:t>u</a:t>
            </a:r>
            <a:r>
              <a:rPr lang="en-US" sz="1600">
                <a:latin typeface="Calibri"/>
                <a:cs typeface="Calibri"/>
              </a:rPr>
              <a:t>l</a:t>
            </a:r>
            <a:r>
              <a:rPr lang="en-150" sz="1600">
                <a:latin typeface="Calibri"/>
                <a:cs typeface="Calibri"/>
              </a:rPr>
              <a:t>e</a:t>
            </a:r>
            <a:r>
              <a:rPr lang="en-US" sz="1600">
                <a:latin typeface="Calibri"/>
                <a:cs typeface="Calibri"/>
              </a:rPr>
              <a:t>s</a:t>
            </a:r>
            <a:r>
              <a:rPr lang="en-150" sz="1600">
                <a:latin typeface="Calibri"/>
                <a:cs typeface="Calibri"/>
              </a:rPr>
              <a:t> </a:t>
            </a:r>
            <a:r>
              <a:rPr lang="en-US" sz="1600">
                <a:latin typeface="Calibri"/>
                <a:cs typeface="Calibri"/>
              </a:rPr>
              <a:t>c</a:t>
            </a:r>
            <a:r>
              <a:rPr lang="en-150" sz="1600">
                <a:latin typeface="Calibri"/>
                <a:cs typeface="Calibri"/>
              </a:rPr>
              <a:t>a</a:t>
            </a:r>
            <a:r>
              <a:rPr lang="en-US" sz="1600">
                <a:latin typeface="Calibri"/>
                <a:cs typeface="Calibri"/>
              </a:rPr>
              <a:t>n</a:t>
            </a:r>
            <a:r>
              <a:rPr lang="en-150" sz="1600">
                <a:latin typeface="Calibri"/>
                <a:cs typeface="Calibri"/>
              </a:rPr>
              <a:t>’</a:t>
            </a:r>
            <a:r>
              <a:rPr lang="en-US" sz="1600">
                <a:latin typeface="Calibri"/>
                <a:cs typeface="Calibri"/>
              </a:rPr>
              <a:t>t</a:t>
            </a:r>
            <a:r>
              <a:rPr lang="en-150" sz="1600">
                <a:latin typeface="Calibri"/>
                <a:cs typeface="Calibri"/>
              </a:rPr>
              <a:t> </a:t>
            </a:r>
            <a:r>
              <a:rPr lang="en-US" sz="1600">
                <a:latin typeface="Calibri"/>
                <a:cs typeface="Calibri"/>
              </a:rPr>
              <a:t>b</a:t>
            </a:r>
            <a:r>
              <a:rPr lang="en-150" sz="1600">
                <a:latin typeface="Calibri"/>
                <a:cs typeface="Calibri"/>
              </a:rPr>
              <a:t>e </a:t>
            </a:r>
            <a:r>
              <a:rPr lang="en-US" sz="1600">
                <a:latin typeface="Calibri"/>
                <a:cs typeface="Calibri"/>
              </a:rPr>
              <a:t>s</a:t>
            </a:r>
            <a:r>
              <a:rPr lang="en-150" sz="1600">
                <a:latin typeface="Calibri"/>
                <a:cs typeface="Calibri"/>
              </a:rPr>
              <a:t>e</a:t>
            </a:r>
            <a:r>
              <a:rPr lang="en-US" sz="1600">
                <a:latin typeface="Calibri"/>
                <a:cs typeface="Calibri"/>
              </a:rPr>
              <a:t>p</a:t>
            </a:r>
            <a:r>
              <a:rPr lang="en-150" sz="1600">
                <a:latin typeface="Calibri"/>
                <a:cs typeface="Calibri"/>
              </a:rPr>
              <a:t>a</a:t>
            </a:r>
            <a:r>
              <a:rPr lang="en-US" sz="1600">
                <a:latin typeface="Calibri"/>
                <a:cs typeface="Calibri"/>
              </a:rPr>
              <a:t>ra</a:t>
            </a:r>
            <a:r>
              <a:rPr lang="en-150" sz="1600">
                <a:latin typeface="Calibri"/>
                <a:cs typeface="Calibri"/>
              </a:rPr>
              <a:t>ted and reuse for other purposes</a:t>
            </a:r>
            <a:endParaRPr lang="en-150" sz="1600"/>
          </a:p>
          <a:p>
            <a:pPr>
              <a:lnSpc>
                <a:spcPct val="150000"/>
              </a:lnSpc>
              <a:defRPr/>
            </a:pPr>
            <a:r>
              <a:rPr lang="en-US" sz="1600" i="1">
                <a:latin typeface="Calibri"/>
                <a:cs typeface="Calibri"/>
              </a:rPr>
              <a:t>O</a:t>
            </a:r>
            <a:r>
              <a:rPr lang="en-150" sz="1600" i="1">
                <a:latin typeface="Calibri"/>
                <a:cs typeface="Calibri"/>
              </a:rPr>
              <a:t>p</a:t>
            </a:r>
            <a:r>
              <a:rPr lang="en-US" sz="1600" i="1">
                <a:latin typeface="Calibri"/>
                <a:cs typeface="Calibri"/>
              </a:rPr>
              <a:t>a</a:t>
            </a:r>
            <a:r>
              <a:rPr lang="en-150" sz="1600" i="1">
                <a:latin typeface="Calibri"/>
                <a:cs typeface="Calibri"/>
              </a:rPr>
              <a:t>c</a:t>
            </a:r>
            <a:r>
              <a:rPr lang="en-US" sz="1600" i="1">
                <a:latin typeface="Calibri"/>
                <a:cs typeface="Calibri"/>
              </a:rPr>
              <a:t>i</a:t>
            </a:r>
            <a:r>
              <a:rPr lang="en-150" sz="1600" i="1">
                <a:latin typeface="Calibri"/>
                <a:cs typeface="Calibri"/>
              </a:rPr>
              <a:t>t</a:t>
            </a:r>
            <a:r>
              <a:rPr lang="en-US" sz="1600" i="1">
                <a:latin typeface="Calibri"/>
                <a:cs typeface="Calibri"/>
              </a:rPr>
              <a:t>y</a:t>
            </a:r>
            <a:r>
              <a:rPr lang="en-150" sz="1600">
                <a:latin typeface="Calibri"/>
                <a:cs typeface="Calibri"/>
              </a:rPr>
              <a:t> </a:t>
            </a:r>
            <a:endParaRPr lang="en-150" sz="1600"/>
          </a:p>
          <a:p>
            <a:pPr lvl="1">
              <a:lnSpc>
                <a:spcPct val="150000"/>
              </a:lnSpc>
              <a:defRPr/>
            </a:pPr>
            <a:r>
              <a:rPr lang="en-US" sz="1600" b="0">
                <a:solidFill>
                  <a:schemeClr val="tx1"/>
                </a:solidFill>
                <a:latin typeface="Calibri"/>
                <a:cs typeface="Calibri"/>
              </a:rPr>
              <a:t>m</a:t>
            </a:r>
            <a:r>
              <a:rPr lang="en-150" sz="1600" b="0">
                <a:solidFill>
                  <a:schemeClr val="tx1"/>
                </a:solidFill>
                <a:latin typeface="Calibri"/>
                <a:cs typeface="Calibri"/>
              </a:rPr>
              <a:t>e</a:t>
            </a:r>
            <a:r>
              <a:rPr lang="en-US" sz="1600" b="0">
                <a:solidFill>
                  <a:schemeClr val="tx1"/>
                </a:solidFill>
                <a:latin typeface="Calibri"/>
                <a:cs typeface="Calibri"/>
              </a:rPr>
              <a:t>a</a:t>
            </a:r>
            <a:r>
              <a:rPr lang="en-150" sz="1600" b="0">
                <a:solidFill>
                  <a:schemeClr val="tx1"/>
                </a:solidFill>
                <a:latin typeface="Calibri"/>
                <a:cs typeface="Calibri"/>
              </a:rPr>
              <a:t>s</a:t>
            </a:r>
            <a:r>
              <a:rPr lang="en-US" sz="1600" b="0">
                <a:solidFill>
                  <a:schemeClr val="tx1"/>
                </a:solidFill>
                <a:latin typeface="Calibri"/>
                <a:cs typeface="Calibri"/>
              </a:rPr>
              <a:t>u</a:t>
            </a:r>
            <a:r>
              <a:rPr lang="en-150" sz="1600" b="0">
                <a:solidFill>
                  <a:schemeClr val="tx1"/>
                </a:solidFill>
                <a:latin typeface="Calibri"/>
                <a:cs typeface="Calibri"/>
              </a:rPr>
              <a:t>r</a:t>
            </a:r>
            <a:r>
              <a:rPr lang="en-US" sz="1600" b="0">
                <a:solidFill>
                  <a:schemeClr val="tx1"/>
                </a:solidFill>
                <a:latin typeface="Calibri"/>
                <a:cs typeface="Calibri"/>
              </a:rPr>
              <a:t>e</a:t>
            </a:r>
            <a:r>
              <a:rPr lang="en-150" sz="1600" b="0">
                <a:solidFill>
                  <a:schemeClr val="tx1"/>
                </a:solidFill>
                <a:latin typeface="Calibri"/>
                <a:cs typeface="Calibri"/>
              </a:rPr>
              <a:t>m</a:t>
            </a:r>
            <a:r>
              <a:rPr lang="en-US" sz="1600" b="0">
                <a:solidFill>
                  <a:schemeClr val="tx1"/>
                </a:solidFill>
                <a:latin typeface="Calibri"/>
                <a:cs typeface="Calibri"/>
              </a:rPr>
              <a:t>e</a:t>
            </a:r>
            <a:r>
              <a:rPr lang="en-150" sz="1600" b="0">
                <a:solidFill>
                  <a:schemeClr val="tx1"/>
                </a:solidFill>
                <a:latin typeface="Calibri"/>
                <a:cs typeface="Calibri"/>
              </a:rPr>
              <a:t>n</a:t>
            </a:r>
            <a:r>
              <a:rPr lang="en-US" sz="1600" b="0">
                <a:solidFill>
                  <a:schemeClr val="tx1"/>
                </a:solidFill>
                <a:latin typeface="Calibri"/>
                <a:cs typeface="Calibri"/>
              </a:rPr>
              <a:t>t</a:t>
            </a:r>
            <a:r>
              <a:rPr lang="en-150" sz="1600" b="0">
                <a:solidFill>
                  <a:schemeClr val="tx1"/>
                </a:solidFill>
                <a:latin typeface="Calibri"/>
                <a:cs typeface="Calibri"/>
              </a:rPr>
              <a:t> </a:t>
            </a:r>
            <a:r>
              <a:rPr lang="en-US" sz="1600" b="0">
                <a:solidFill>
                  <a:schemeClr val="tx1"/>
                </a:solidFill>
                <a:latin typeface="Calibri"/>
                <a:cs typeface="Calibri"/>
              </a:rPr>
              <a:t>o</a:t>
            </a:r>
            <a:r>
              <a:rPr lang="en-150" sz="1600" b="0">
                <a:solidFill>
                  <a:schemeClr val="tx1"/>
                </a:solidFill>
                <a:latin typeface="Calibri"/>
                <a:cs typeface="Calibri"/>
              </a:rPr>
              <a:t>f </a:t>
            </a:r>
            <a:r>
              <a:rPr lang="en-US" sz="1600" b="0">
                <a:solidFill>
                  <a:schemeClr val="tx1"/>
                </a:solidFill>
                <a:latin typeface="Calibri"/>
                <a:cs typeface="Calibri"/>
              </a:rPr>
              <a:t>c</a:t>
            </a:r>
            <a:r>
              <a:rPr lang="en-150" sz="1600" b="0">
                <a:solidFill>
                  <a:schemeClr val="tx1"/>
                </a:solidFill>
                <a:latin typeface="Calibri"/>
                <a:cs typeface="Calibri"/>
              </a:rPr>
              <a:t>o</a:t>
            </a:r>
            <a:r>
              <a:rPr lang="en-US" sz="1600" b="0">
                <a:solidFill>
                  <a:schemeClr val="tx1"/>
                </a:solidFill>
                <a:latin typeface="Calibri"/>
                <a:cs typeface="Calibri"/>
              </a:rPr>
              <a:t>d</a:t>
            </a:r>
            <a:r>
              <a:rPr lang="en-150" sz="1600" b="0">
                <a:solidFill>
                  <a:schemeClr val="tx1"/>
                </a:solidFill>
                <a:latin typeface="Calibri"/>
                <a:cs typeface="Calibri"/>
              </a:rPr>
              <a:t>e </a:t>
            </a:r>
            <a:r>
              <a:rPr lang="en-US" sz="1600" b="0">
                <a:solidFill>
                  <a:schemeClr val="tx1"/>
                </a:solidFill>
                <a:latin typeface="Calibri"/>
                <a:cs typeface="Calibri"/>
              </a:rPr>
              <a:t>q</a:t>
            </a:r>
            <a:r>
              <a:rPr lang="en-150" sz="1600" b="0">
                <a:solidFill>
                  <a:schemeClr val="tx1"/>
                </a:solidFill>
                <a:latin typeface="Calibri"/>
                <a:cs typeface="Calibri"/>
              </a:rPr>
              <a:t>u</a:t>
            </a:r>
            <a:r>
              <a:rPr lang="en-US" sz="1600" b="0">
                <a:solidFill>
                  <a:schemeClr val="tx1"/>
                </a:solidFill>
                <a:latin typeface="Calibri"/>
                <a:cs typeface="Calibri"/>
              </a:rPr>
              <a:t>a</a:t>
            </a:r>
            <a:r>
              <a:rPr lang="en-150" sz="1600" b="0">
                <a:solidFill>
                  <a:schemeClr val="tx1"/>
                </a:solidFill>
                <a:latin typeface="Calibri"/>
                <a:cs typeface="Calibri"/>
              </a:rPr>
              <a:t>l</a:t>
            </a:r>
            <a:r>
              <a:rPr lang="en-US" sz="1600" b="0">
                <a:solidFill>
                  <a:schemeClr val="tx1"/>
                </a:solidFill>
                <a:latin typeface="Calibri"/>
                <a:cs typeface="Calibri"/>
              </a:rPr>
              <a:t>i</a:t>
            </a:r>
            <a:r>
              <a:rPr lang="en-150" sz="1600" b="0">
                <a:solidFill>
                  <a:schemeClr val="tx1"/>
                </a:solidFill>
                <a:latin typeface="Calibri"/>
                <a:cs typeface="Calibri"/>
              </a:rPr>
              <a:t>t</a:t>
            </a:r>
            <a:r>
              <a:rPr lang="en-US" sz="1600" b="0">
                <a:solidFill>
                  <a:schemeClr val="tx1"/>
                </a:solidFill>
                <a:latin typeface="Calibri"/>
                <a:cs typeface="Calibri"/>
              </a:rPr>
              <a:t>y</a:t>
            </a:r>
            <a:r>
              <a:rPr lang="en-150" sz="1600" b="0">
                <a:solidFill>
                  <a:schemeClr val="tx1"/>
                </a:solidFill>
                <a:latin typeface="Calibri"/>
                <a:cs typeface="Calibri"/>
              </a:rPr>
              <a:t>: </a:t>
            </a:r>
            <a:r>
              <a:rPr lang="en-US" sz="1600" b="0">
                <a:solidFill>
                  <a:schemeClr val="tx1"/>
                </a:solidFill>
                <a:latin typeface="Calibri"/>
                <a:cs typeface="Calibri"/>
              </a:rPr>
              <a:t>W</a:t>
            </a:r>
            <a:r>
              <a:rPr lang="en-150" sz="1600" b="0">
                <a:solidFill>
                  <a:schemeClr val="tx1"/>
                </a:solidFill>
                <a:latin typeface="Calibri"/>
                <a:cs typeface="Calibri"/>
              </a:rPr>
              <a:t>T</a:t>
            </a:r>
            <a:r>
              <a:rPr lang="en-US" sz="1600" b="0">
                <a:solidFill>
                  <a:schemeClr val="tx1"/>
                </a:solidFill>
                <a:latin typeface="Calibri"/>
                <a:cs typeface="Calibri"/>
              </a:rPr>
              <a:t>F</a:t>
            </a:r>
            <a:r>
              <a:rPr lang="en-150" sz="1600" b="0">
                <a:solidFill>
                  <a:schemeClr val="tx1"/>
                </a:solidFill>
                <a:latin typeface="Calibri"/>
                <a:cs typeface="Calibri"/>
              </a:rPr>
              <a:t>s/</a:t>
            </a:r>
            <a:r>
              <a:rPr lang="en-US" sz="1600" b="0">
                <a:solidFill>
                  <a:schemeClr val="tx1"/>
                </a:solidFill>
                <a:latin typeface="Calibri"/>
                <a:cs typeface="Calibri"/>
              </a:rPr>
              <a:t>m</a:t>
            </a:r>
            <a:r>
              <a:rPr lang="en-150" sz="1600" b="0">
                <a:solidFill>
                  <a:schemeClr val="tx1"/>
                </a:solidFill>
                <a:latin typeface="Calibri"/>
                <a:cs typeface="Calibri"/>
              </a:rPr>
              <a:t>i</a:t>
            </a:r>
            <a:r>
              <a:rPr lang="en-US" sz="1600" b="0">
                <a:solidFill>
                  <a:schemeClr val="tx1"/>
                </a:solidFill>
                <a:latin typeface="Calibri"/>
                <a:cs typeface="Calibri"/>
              </a:rPr>
              <a:t>n</a:t>
            </a:r>
            <a:r>
              <a:rPr lang="en-150" sz="1600" b="0">
                <a:solidFill>
                  <a:schemeClr val="tx1"/>
                </a:solidFill>
                <a:latin typeface="Calibri"/>
                <a:cs typeface="Calibri"/>
              </a:rPr>
              <a:t>u</a:t>
            </a:r>
            <a:r>
              <a:rPr lang="en-US" sz="1600" b="0">
                <a:solidFill>
                  <a:schemeClr val="tx1"/>
                </a:solidFill>
                <a:latin typeface="Calibri"/>
                <a:cs typeface="Calibri"/>
              </a:rPr>
              <a:t>t</a:t>
            </a:r>
            <a:r>
              <a:rPr lang="en-150" sz="1600" b="0">
                <a:solidFill>
                  <a:schemeClr val="tx1"/>
                </a:solidFill>
                <a:latin typeface="Calibri"/>
                <a:cs typeface="Calibri"/>
              </a:rPr>
              <a:t>e</a:t>
            </a:r>
          </a:p>
          <a:p>
            <a:pPr lvl="1">
              <a:lnSpc>
                <a:spcPct val="150000"/>
              </a:lnSpc>
              <a:defRPr/>
            </a:pPr>
            <a:r>
              <a:rPr lang="en-US" sz="1600" b="0">
                <a:solidFill>
                  <a:schemeClr val="tx1"/>
                </a:solidFill>
                <a:latin typeface="Calibri"/>
                <a:cs typeface="Calibri"/>
              </a:rPr>
              <a:t>n</a:t>
            </a:r>
            <a:r>
              <a:rPr lang="en-150" sz="1600" b="0">
                <a:solidFill>
                  <a:schemeClr val="tx1"/>
                </a:solidFill>
                <a:latin typeface="Calibri"/>
                <a:cs typeface="Calibri"/>
              </a:rPr>
              <a:t>o</a:t>
            </a:r>
            <a:r>
              <a:rPr lang="en-US" sz="1600" b="0">
                <a:solidFill>
                  <a:schemeClr val="tx1"/>
                </a:solidFill>
                <a:latin typeface="Calibri"/>
                <a:cs typeface="Calibri"/>
              </a:rPr>
              <a:t>t</a:t>
            </a:r>
            <a:r>
              <a:rPr lang="en-150" sz="1600" b="0">
                <a:solidFill>
                  <a:schemeClr val="tx1"/>
                </a:solidFill>
                <a:latin typeface="Calibri"/>
                <a:cs typeface="Calibri"/>
              </a:rPr>
              <a:t> </a:t>
            </a:r>
            <a:r>
              <a:rPr lang="en-US" sz="1600" b="0">
                <a:solidFill>
                  <a:schemeClr val="tx1"/>
                </a:solidFill>
                <a:latin typeface="Calibri"/>
                <a:cs typeface="Calibri"/>
              </a:rPr>
              <a:t>c</a:t>
            </a:r>
            <a:r>
              <a:rPr lang="en-150" sz="1600" b="0">
                <a:solidFill>
                  <a:schemeClr val="tx1"/>
                </a:solidFill>
                <a:latin typeface="Calibri"/>
                <a:cs typeface="Calibri"/>
              </a:rPr>
              <a:t>o</a:t>
            </a:r>
            <a:r>
              <a:rPr lang="en-US" sz="1600" b="0">
                <a:solidFill>
                  <a:schemeClr val="tx1"/>
                </a:solidFill>
                <a:latin typeface="Calibri"/>
                <a:cs typeface="Calibri"/>
              </a:rPr>
              <a:t>mm</a:t>
            </a:r>
            <a:r>
              <a:rPr lang="en-150" sz="1600" b="0">
                <a:solidFill>
                  <a:schemeClr val="tx1"/>
                </a:solidFill>
                <a:latin typeface="Calibri"/>
                <a:cs typeface="Calibri"/>
              </a:rPr>
              <a:t>u</a:t>
            </a:r>
            <a:r>
              <a:rPr lang="en-US" sz="1600" b="0">
                <a:solidFill>
                  <a:schemeClr val="tx1"/>
                </a:solidFill>
                <a:latin typeface="Calibri"/>
                <a:cs typeface="Calibri"/>
              </a:rPr>
              <a:t>n</a:t>
            </a:r>
            <a:r>
              <a:rPr lang="en-150" sz="1600" b="0">
                <a:solidFill>
                  <a:schemeClr val="tx1"/>
                </a:solidFill>
                <a:latin typeface="Calibri"/>
                <a:cs typeface="Calibri"/>
              </a:rPr>
              <a:t>i</a:t>
            </a:r>
            <a:r>
              <a:rPr lang="en-US" sz="1600" b="0">
                <a:solidFill>
                  <a:schemeClr val="tx1"/>
                </a:solidFill>
                <a:latin typeface="Calibri"/>
                <a:cs typeface="Calibri"/>
              </a:rPr>
              <a:t>c</a:t>
            </a:r>
            <a:r>
              <a:rPr lang="en-150" sz="1600" b="0">
                <a:solidFill>
                  <a:schemeClr val="tx1"/>
                </a:solidFill>
                <a:latin typeface="Calibri"/>
                <a:cs typeface="Calibri"/>
              </a:rPr>
              <a:t>a</a:t>
            </a:r>
            <a:r>
              <a:rPr lang="en-US" sz="1600" b="0">
                <a:solidFill>
                  <a:schemeClr val="tx1"/>
                </a:solidFill>
                <a:latin typeface="Calibri"/>
                <a:cs typeface="Calibri"/>
              </a:rPr>
              <a:t>t</a:t>
            </a:r>
            <a:r>
              <a:rPr lang="en-150" sz="1600" b="0">
                <a:solidFill>
                  <a:schemeClr val="tx1"/>
                </a:solidFill>
                <a:latin typeface="Calibri"/>
                <a:cs typeface="Calibri"/>
              </a:rPr>
              <a:t>e </a:t>
            </a:r>
            <a:r>
              <a:rPr lang="en-US" sz="1600" b="0">
                <a:solidFill>
                  <a:schemeClr val="tx1"/>
                </a:solidFill>
                <a:latin typeface="Calibri"/>
                <a:cs typeface="Calibri"/>
              </a:rPr>
              <a:t>t</a:t>
            </a:r>
            <a:r>
              <a:rPr lang="en-150" sz="1600" b="0">
                <a:solidFill>
                  <a:schemeClr val="tx1"/>
                </a:solidFill>
                <a:latin typeface="Calibri"/>
                <a:cs typeface="Calibri"/>
              </a:rPr>
              <a:t>h</a:t>
            </a:r>
            <a:r>
              <a:rPr lang="en-US" sz="1600" b="0">
                <a:solidFill>
                  <a:schemeClr val="tx1"/>
                </a:solidFill>
                <a:latin typeface="Calibri"/>
                <a:cs typeface="Calibri"/>
              </a:rPr>
              <a:t>e</a:t>
            </a:r>
            <a:r>
              <a:rPr lang="en-150" sz="1600" b="0">
                <a:solidFill>
                  <a:schemeClr val="tx1"/>
                </a:solidFill>
                <a:latin typeface="Calibri"/>
                <a:cs typeface="Calibri"/>
              </a:rPr>
              <a:t> </a:t>
            </a:r>
            <a:r>
              <a:rPr lang="en-US" sz="1600" b="0">
                <a:solidFill>
                  <a:schemeClr val="tx1"/>
                </a:solidFill>
                <a:latin typeface="Calibri"/>
                <a:cs typeface="Calibri"/>
              </a:rPr>
              <a:t>a</a:t>
            </a:r>
            <a:r>
              <a:rPr lang="en-150" sz="1600" b="0">
                <a:solidFill>
                  <a:schemeClr val="tx1"/>
                </a:solidFill>
                <a:latin typeface="Calibri"/>
                <a:cs typeface="Calibri"/>
              </a:rPr>
              <a:t>u</a:t>
            </a:r>
            <a:r>
              <a:rPr lang="en-US" sz="1600" b="0">
                <a:solidFill>
                  <a:schemeClr val="tx1"/>
                </a:solidFill>
                <a:latin typeface="Calibri"/>
                <a:cs typeface="Calibri"/>
              </a:rPr>
              <a:t>t</a:t>
            </a:r>
            <a:r>
              <a:rPr lang="en-150" sz="1600" b="0">
                <a:solidFill>
                  <a:schemeClr val="tx1"/>
                </a:solidFill>
                <a:latin typeface="Calibri"/>
                <a:cs typeface="Calibri"/>
              </a:rPr>
              <a:t>h</a:t>
            </a:r>
            <a:r>
              <a:rPr lang="en-US" sz="1600" b="0">
                <a:solidFill>
                  <a:schemeClr val="tx1"/>
                </a:solidFill>
                <a:latin typeface="Calibri"/>
                <a:cs typeface="Calibri"/>
              </a:rPr>
              <a:t>o</a:t>
            </a:r>
            <a:r>
              <a:rPr lang="en-150" sz="1600" b="0">
                <a:solidFill>
                  <a:schemeClr val="tx1"/>
                </a:solidFill>
                <a:latin typeface="Calibri"/>
                <a:cs typeface="Calibri"/>
              </a:rPr>
              <a:t>r</a:t>
            </a:r>
            <a:r>
              <a:rPr lang="en-US" sz="1600" b="0">
                <a:solidFill>
                  <a:schemeClr val="tx1"/>
                </a:solidFill>
                <a:latin typeface="Calibri"/>
                <a:cs typeface="Calibri"/>
              </a:rPr>
              <a:t>s</a:t>
            </a:r>
            <a:r>
              <a:rPr lang="en-150" sz="1600" b="0">
                <a:solidFill>
                  <a:schemeClr val="tx1"/>
                </a:solidFill>
                <a:latin typeface="Calibri"/>
                <a:cs typeface="Calibri"/>
              </a:rPr>
              <a:t> </a:t>
            </a:r>
            <a:r>
              <a:rPr lang="en-US" sz="1600" b="0">
                <a:solidFill>
                  <a:schemeClr val="tx1"/>
                </a:solidFill>
                <a:latin typeface="Calibri"/>
                <a:cs typeface="Calibri"/>
              </a:rPr>
              <a:t>i</a:t>
            </a:r>
            <a:r>
              <a:rPr lang="en-150" sz="1600" b="0">
                <a:solidFill>
                  <a:schemeClr val="tx1"/>
                </a:solidFill>
                <a:latin typeface="Calibri"/>
                <a:cs typeface="Calibri"/>
              </a:rPr>
              <a:t>n</a:t>
            </a:r>
            <a:r>
              <a:rPr lang="en-US" sz="1600" b="0">
                <a:solidFill>
                  <a:schemeClr val="tx1"/>
                </a:solidFill>
                <a:latin typeface="Calibri"/>
                <a:cs typeface="Calibri"/>
              </a:rPr>
              <a:t>t</a:t>
            </a:r>
            <a:r>
              <a:rPr lang="en-150" sz="1600" b="0">
                <a:solidFill>
                  <a:schemeClr val="tx1"/>
                </a:solidFill>
                <a:latin typeface="Calibri"/>
                <a:cs typeface="Calibri"/>
              </a:rPr>
              <a:t>e</a:t>
            </a:r>
            <a:r>
              <a:rPr lang="en-US" sz="1600" b="0">
                <a:solidFill>
                  <a:schemeClr val="tx1"/>
                </a:solidFill>
                <a:latin typeface="Calibri"/>
                <a:cs typeface="Calibri"/>
              </a:rPr>
              <a:t>n</a:t>
            </a:r>
            <a:r>
              <a:rPr lang="en-150" sz="1600" b="0">
                <a:solidFill>
                  <a:schemeClr val="tx1"/>
                </a:solidFill>
                <a:latin typeface="Calibri"/>
                <a:cs typeface="Calibri"/>
              </a:rPr>
              <a:t>t, </a:t>
            </a:r>
            <a:r>
              <a:rPr lang="en-US" sz="1600" b="0">
                <a:solidFill>
                  <a:schemeClr val="tx1"/>
                </a:solidFill>
                <a:latin typeface="Calibri"/>
                <a:cs typeface="Calibri"/>
              </a:rPr>
              <a:t>h</a:t>
            </a:r>
            <a:r>
              <a:rPr lang="en-150" sz="1600" b="0">
                <a:solidFill>
                  <a:schemeClr val="tx1"/>
                </a:solidFill>
                <a:latin typeface="Calibri"/>
                <a:cs typeface="Calibri"/>
              </a:rPr>
              <a:t>a</a:t>
            </a:r>
            <a:r>
              <a:rPr lang="en-US" sz="1600" b="0">
                <a:solidFill>
                  <a:schemeClr val="tx1"/>
                </a:solidFill>
                <a:latin typeface="Calibri"/>
                <a:cs typeface="Calibri"/>
              </a:rPr>
              <a:t>r</a:t>
            </a:r>
            <a:r>
              <a:rPr lang="en-150" sz="1600" b="0">
                <a:solidFill>
                  <a:schemeClr val="tx1"/>
                </a:solidFill>
                <a:latin typeface="Calibri"/>
                <a:cs typeface="Calibri"/>
              </a:rPr>
              <a:t>d </a:t>
            </a:r>
            <a:r>
              <a:rPr lang="en-US" sz="1600" b="0">
                <a:solidFill>
                  <a:schemeClr val="tx1"/>
                </a:solidFill>
                <a:latin typeface="Calibri"/>
                <a:cs typeface="Calibri"/>
              </a:rPr>
              <a:t>t</a:t>
            </a:r>
            <a:r>
              <a:rPr lang="en-150" sz="1600" b="0">
                <a:solidFill>
                  <a:schemeClr val="tx1"/>
                </a:solidFill>
                <a:latin typeface="Calibri"/>
                <a:cs typeface="Calibri"/>
              </a:rPr>
              <a:t>o </a:t>
            </a:r>
            <a:r>
              <a:rPr lang="en-US" sz="1600" b="0">
                <a:solidFill>
                  <a:schemeClr val="tx1"/>
                </a:solidFill>
                <a:latin typeface="Calibri"/>
                <a:cs typeface="Calibri"/>
              </a:rPr>
              <a:t>r</a:t>
            </a:r>
            <a:r>
              <a:rPr lang="en-150" sz="1600" b="0">
                <a:solidFill>
                  <a:schemeClr val="tx1"/>
                </a:solidFill>
                <a:latin typeface="Calibri"/>
                <a:cs typeface="Calibri"/>
              </a:rPr>
              <a:t>e</a:t>
            </a:r>
            <a:r>
              <a:rPr lang="en-US" sz="1600" b="0">
                <a:solidFill>
                  <a:schemeClr val="tx1"/>
                </a:solidFill>
                <a:latin typeface="Calibri"/>
                <a:cs typeface="Calibri"/>
              </a:rPr>
              <a:t>a</a:t>
            </a:r>
            <a:r>
              <a:rPr lang="en-150" sz="1600" b="0">
                <a:solidFill>
                  <a:schemeClr val="tx1"/>
                </a:solidFill>
                <a:latin typeface="Calibri"/>
                <a:cs typeface="Calibri"/>
              </a:rPr>
              <a:t>d, </a:t>
            </a:r>
            <a:r>
              <a:rPr lang="en-US" sz="1600" b="0">
                <a:solidFill>
                  <a:schemeClr val="tx1"/>
                </a:solidFill>
                <a:latin typeface="Calibri"/>
                <a:cs typeface="Calibri"/>
              </a:rPr>
              <a:t>h</a:t>
            </a:r>
            <a:r>
              <a:rPr lang="en-150" sz="1600" b="0">
                <a:solidFill>
                  <a:schemeClr val="tx1"/>
                </a:solidFill>
                <a:latin typeface="Calibri"/>
                <a:cs typeface="Calibri"/>
              </a:rPr>
              <a:t>a</a:t>
            </a:r>
            <a:r>
              <a:rPr lang="en-US" sz="1600" b="0">
                <a:solidFill>
                  <a:schemeClr val="tx1"/>
                </a:solidFill>
                <a:latin typeface="Calibri"/>
                <a:cs typeface="Calibri"/>
              </a:rPr>
              <a:t>r</a:t>
            </a:r>
            <a:r>
              <a:rPr lang="en-150" sz="1600" b="0">
                <a:solidFill>
                  <a:schemeClr val="tx1"/>
                </a:solidFill>
                <a:latin typeface="Calibri"/>
                <a:cs typeface="Calibri"/>
              </a:rPr>
              <a:t>d </a:t>
            </a:r>
            <a:r>
              <a:rPr lang="en-US" sz="1600" b="0">
                <a:solidFill>
                  <a:schemeClr val="tx1"/>
                </a:solidFill>
                <a:latin typeface="Calibri"/>
                <a:cs typeface="Calibri"/>
              </a:rPr>
              <a:t>t</a:t>
            </a:r>
            <a:r>
              <a:rPr lang="en-150" sz="1600" b="0">
                <a:solidFill>
                  <a:schemeClr val="tx1"/>
                </a:solidFill>
                <a:latin typeface="Calibri"/>
                <a:cs typeface="Calibri"/>
              </a:rPr>
              <a:t>o </a:t>
            </a:r>
            <a:r>
              <a:rPr lang="en-US" sz="1600" b="0">
                <a:solidFill>
                  <a:schemeClr val="tx1"/>
                </a:solidFill>
                <a:latin typeface="Calibri"/>
                <a:cs typeface="Calibri"/>
              </a:rPr>
              <a:t>u</a:t>
            </a:r>
            <a:r>
              <a:rPr lang="en-150" sz="1600" b="0">
                <a:solidFill>
                  <a:schemeClr val="tx1"/>
                </a:solidFill>
                <a:latin typeface="Calibri"/>
                <a:cs typeface="Calibri"/>
              </a:rPr>
              <a:t>n</a:t>
            </a:r>
            <a:r>
              <a:rPr lang="en-US" sz="1600" b="0">
                <a:solidFill>
                  <a:schemeClr val="tx1"/>
                </a:solidFill>
                <a:latin typeface="Calibri"/>
                <a:cs typeface="Calibri"/>
              </a:rPr>
              <a:t>d</a:t>
            </a:r>
            <a:r>
              <a:rPr lang="en-150" sz="1600" b="0">
                <a:solidFill>
                  <a:schemeClr val="tx1"/>
                </a:solidFill>
                <a:latin typeface="Calibri"/>
                <a:cs typeface="Calibri"/>
              </a:rPr>
              <a:t>e</a:t>
            </a:r>
            <a:r>
              <a:rPr lang="en-US" sz="1600" b="0">
                <a:solidFill>
                  <a:schemeClr val="tx1"/>
                </a:solidFill>
                <a:latin typeface="Calibri"/>
                <a:cs typeface="Calibri"/>
              </a:rPr>
              <a:t>r</a:t>
            </a:r>
            <a:r>
              <a:rPr lang="en-150" sz="1600" b="0">
                <a:solidFill>
                  <a:schemeClr val="tx1"/>
                </a:solidFill>
                <a:latin typeface="Calibri"/>
                <a:cs typeface="Calibri"/>
              </a:rPr>
              <a:t>s</a:t>
            </a:r>
            <a:r>
              <a:rPr lang="en-US" sz="1600" b="0">
                <a:solidFill>
                  <a:schemeClr val="tx1"/>
                </a:solidFill>
                <a:latin typeface="Calibri"/>
                <a:cs typeface="Calibri"/>
              </a:rPr>
              <a:t>t</a:t>
            </a:r>
            <a:r>
              <a:rPr lang="en-150" sz="1600" b="0">
                <a:solidFill>
                  <a:schemeClr val="tx1"/>
                </a:solidFill>
                <a:latin typeface="Calibri"/>
                <a:cs typeface="Calibri"/>
              </a:rPr>
              <a:t>a</a:t>
            </a:r>
            <a:r>
              <a:rPr lang="en-US" sz="1600" b="0">
                <a:solidFill>
                  <a:schemeClr val="tx1"/>
                </a:solidFill>
                <a:latin typeface="Calibri"/>
                <a:cs typeface="Calibri"/>
              </a:rPr>
              <a:t>n</a:t>
            </a:r>
            <a:r>
              <a:rPr lang="en-150" sz="1600" b="0">
                <a:solidFill>
                  <a:schemeClr val="tx1"/>
                </a:solidFill>
                <a:latin typeface="Calibri"/>
                <a:cs typeface="Calibri"/>
              </a:rPr>
              <a:t>d, hard to change</a:t>
            </a:r>
          </a:p>
          <a:p>
            <a:pPr>
              <a:lnSpc>
                <a:spcPct val="150000"/>
              </a:lnSpc>
              <a:defRPr/>
            </a:pPr>
            <a:r>
              <a:rPr lang="en-US" sz="1600" i="1">
                <a:latin typeface="Calibri"/>
                <a:cs typeface="Calibri"/>
              </a:rPr>
              <a:t>G</a:t>
            </a:r>
            <a:r>
              <a:rPr lang="en-150" sz="1600" i="1">
                <a:latin typeface="Calibri"/>
                <a:cs typeface="Calibri"/>
              </a:rPr>
              <a:t>o</a:t>
            </a:r>
            <a:r>
              <a:rPr lang="en-US" sz="1600" i="1">
                <a:latin typeface="Calibri"/>
                <a:cs typeface="Calibri"/>
              </a:rPr>
              <a:t>i</a:t>
            </a:r>
            <a:r>
              <a:rPr lang="en-150" sz="1600" i="1">
                <a:latin typeface="Calibri"/>
                <a:cs typeface="Calibri"/>
              </a:rPr>
              <a:t>n</a:t>
            </a:r>
            <a:r>
              <a:rPr lang="en-US" sz="1600" i="1">
                <a:latin typeface="Calibri"/>
                <a:cs typeface="Calibri"/>
              </a:rPr>
              <a:t>g</a:t>
            </a:r>
            <a:r>
              <a:rPr lang="en-150" sz="1600" i="1">
                <a:latin typeface="Calibri"/>
                <a:cs typeface="Calibri"/>
              </a:rPr>
              <a:t> </a:t>
            </a:r>
            <a:r>
              <a:rPr lang="en-US" sz="1600" i="1">
                <a:latin typeface="Calibri"/>
                <a:cs typeface="Calibri"/>
              </a:rPr>
              <a:t>f</a:t>
            </a:r>
            <a:r>
              <a:rPr lang="en-150" sz="1600" i="1">
                <a:latin typeface="Calibri"/>
                <a:cs typeface="Calibri"/>
              </a:rPr>
              <a:t>a</a:t>
            </a:r>
            <a:r>
              <a:rPr lang="en-US" sz="1600" i="1">
                <a:latin typeface="Calibri"/>
                <a:cs typeface="Calibri"/>
              </a:rPr>
              <a:t>s</a:t>
            </a:r>
            <a:r>
              <a:rPr lang="en-150" sz="1600" i="1">
                <a:latin typeface="Calibri"/>
                <a:cs typeface="Calibri"/>
              </a:rPr>
              <a:t>t - </a:t>
            </a:r>
            <a:r>
              <a:rPr lang="en-US" sz="1600">
                <a:latin typeface="Calibri"/>
                <a:cs typeface="Calibri"/>
              </a:rPr>
              <a:t>if you want to go fast you have to stay clean, the only way to go fast is to go well</a:t>
            </a:r>
            <a:endParaRPr lang="en-150" sz="1600">
              <a:latin typeface="Calibri"/>
              <a:cs typeface="Calibri"/>
            </a:endParaRPr>
          </a:p>
        </p:txBody>
      </p:sp>
    </p:spTree>
    <p:extLst>
      <p:ext uri="{BB962C8B-B14F-4D97-AF65-F5344CB8AC3E}">
        <p14:creationId xmlns:p14="http://schemas.microsoft.com/office/powerpoint/2010/main" val="3347061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50</a:t>
            </a:fld>
            <a:endParaRPr lang="de-DE"/>
          </a:p>
        </p:txBody>
      </p:sp>
      <p:sp>
        <p:nvSpPr>
          <p:cNvPr id="6" name="Textplatzhalter 5">
            <a:extLst>
              <a:ext uri="{FF2B5EF4-FFF2-40B4-BE49-F238E27FC236}">
                <a16:creationId xmlns:a16="http://schemas.microsoft.com/office/drawing/2014/main" id="{B110D6BD-1B82-4063-9AA2-0A210C186326}"/>
              </a:ext>
            </a:extLst>
          </p:cNvPr>
          <p:cNvSpPr>
            <a:spLocks noGrp="1"/>
          </p:cNvSpPr>
          <p:nvPr>
            <p:ph type="body" sz="quarter" idx="12"/>
          </p:nvPr>
        </p:nvSpPr>
        <p:spPr>
          <a:xfrm>
            <a:off x="838419" y="1992573"/>
            <a:ext cx="9496205" cy="3174514"/>
          </a:xfrm>
        </p:spPr>
        <p:txBody>
          <a:bodyPr>
            <a:noAutofit/>
          </a:bodyPr>
          <a:lstStyle/>
          <a:p>
            <a:pPr marL="0" indent="0">
              <a:buNone/>
            </a:pPr>
            <a:r>
              <a:rPr lang="en-US" sz="1600" b="1"/>
              <a:t>Separation of value</a:t>
            </a:r>
          </a:p>
          <a:p>
            <a:r>
              <a:rPr lang="en-US" sz="1600"/>
              <a:t>CRUD - UI</a:t>
            </a:r>
          </a:p>
          <a:p>
            <a:r>
              <a:rPr lang="en-US" sz="1600"/>
              <a:t>Cost estimate</a:t>
            </a:r>
          </a:p>
          <a:p>
            <a:pPr lvl="1"/>
            <a:r>
              <a:rPr lang="en-US" sz="1600" b="0">
                <a:solidFill>
                  <a:schemeClr val="tx1"/>
                </a:solidFill>
              </a:rPr>
              <a:t>UI 	-	150.000 Eur</a:t>
            </a:r>
          </a:p>
          <a:p>
            <a:pPr lvl="1"/>
            <a:r>
              <a:rPr lang="en-US" sz="1600" b="0">
                <a:solidFill>
                  <a:schemeClr val="tx1"/>
                </a:solidFill>
              </a:rPr>
              <a:t>Use-case	-	  50.000 Eur</a:t>
            </a:r>
          </a:p>
          <a:p>
            <a:r>
              <a:rPr lang="en-US" sz="1600"/>
              <a:t>Separation for business to see the cost and the corresponding business value of each component.</a:t>
            </a:r>
          </a:p>
          <a:p>
            <a:r>
              <a:rPr lang="en-US" sz="1600"/>
              <a:t>All the system components can be separated and analyzed.</a:t>
            </a:r>
          </a:p>
          <a:p>
            <a:r>
              <a:rPr lang="en-US" sz="1600"/>
              <a:t>Defer the decisions to later time.</a:t>
            </a:r>
            <a:endParaRPr lang="en-150" sz="1600"/>
          </a:p>
        </p:txBody>
      </p:sp>
      <p:sp>
        <p:nvSpPr>
          <p:cNvPr id="7" name="Titel 4">
            <a:extLst>
              <a:ext uri="{FF2B5EF4-FFF2-40B4-BE49-F238E27FC236}">
                <a16:creationId xmlns:a16="http://schemas.microsoft.com/office/drawing/2014/main" id="{CA359F29-E8AB-43A8-B339-EC8FE6EF90F3}"/>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2619289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51</a:t>
            </a:fld>
            <a:endParaRPr lang="de-DE"/>
          </a:p>
        </p:txBody>
      </p:sp>
      <p:sp>
        <p:nvSpPr>
          <p:cNvPr id="6" name="Textplatzhalter 5">
            <a:extLst>
              <a:ext uri="{FF2B5EF4-FFF2-40B4-BE49-F238E27FC236}">
                <a16:creationId xmlns:a16="http://schemas.microsoft.com/office/drawing/2014/main" id="{B110D6BD-1B82-4063-9AA2-0A210C186326}"/>
              </a:ext>
            </a:extLst>
          </p:cNvPr>
          <p:cNvSpPr>
            <a:spLocks noGrp="1"/>
          </p:cNvSpPr>
          <p:nvPr>
            <p:ph type="body" sz="quarter" idx="12"/>
          </p:nvPr>
        </p:nvSpPr>
        <p:spPr>
          <a:xfrm>
            <a:off x="838419" y="2019870"/>
            <a:ext cx="9496205" cy="3873330"/>
          </a:xfrm>
        </p:spPr>
        <p:txBody>
          <a:bodyPr>
            <a:noAutofit/>
          </a:bodyPr>
          <a:lstStyle/>
          <a:p>
            <a:pPr marL="0" indent="0">
              <a:buNone/>
            </a:pPr>
            <a:r>
              <a:rPr lang="en-US" sz="1600" b="1"/>
              <a:t>Use case</a:t>
            </a:r>
          </a:p>
          <a:p>
            <a:r>
              <a:rPr lang="en-US" sz="1600"/>
              <a:t>how the user interacts with the system in order to achieve a specific goal</a:t>
            </a:r>
          </a:p>
          <a:p>
            <a:r>
              <a:rPr lang="en-US" sz="1600"/>
              <a:t>no mention about: screens, buttons...web related things</a:t>
            </a:r>
          </a:p>
          <a:p>
            <a:r>
              <a:rPr lang="en-US" sz="1600"/>
              <a:t>data and commands that goes into the system and the way the system responds</a:t>
            </a:r>
          </a:p>
          <a:p>
            <a:r>
              <a:rPr lang="en-US" sz="1600"/>
              <a:t>delivery independent architecture starts with delivery independent use cases </a:t>
            </a:r>
          </a:p>
          <a:p>
            <a:r>
              <a:rPr lang="en-US" sz="1600"/>
              <a:t>input and output =&gt; we can create an object that implements that use case</a:t>
            </a:r>
          </a:p>
          <a:p>
            <a:r>
              <a:rPr lang="en-US" sz="1600"/>
              <a:t>primary course of the use case (everything goes well)</a:t>
            </a:r>
          </a:p>
          <a:p>
            <a:r>
              <a:rPr lang="en-US" sz="1600"/>
              <a:t>exception course: Validation Error (extension course of the use case)</a:t>
            </a:r>
          </a:p>
          <a:p>
            <a:r>
              <a:rPr lang="en-US" sz="1600"/>
              <a:t>these are extensions that are pretty simple to implement by the objects</a:t>
            </a:r>
            <a:endParaRPr lang="en-150" sz="1600"/>
          </a:p>
        </p:txBody>
      </p:sp>
      <p:sp>
        <p:nvSpPr>
          <p:cNvPr id="7" name="Titel 4">
            <a:extLst>
              <a:ext uri="{FF2B5EF4-FFF2-40B4-BE49-F238E27FC236}">
                <a16:creationId xmlns:a16="http://schemas.microsoft.com/office/drawing/2014/main" id="{B85B38B7-E7F4-496F-A0E4-D94D50D486B2}"/>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2979424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52</a:t>
            </a:fld>
            <a:endParaRPr lang="de-DE"/>
          </a:p>
        </p:txBody>
      </p:sp>
      <p:sp>
        <p:nvSpPr>
          <p:cNvPr id="6" name="Textplatzhalter 5">
            <a:extLst>
              <a:ext uri="{FF2B5EF4-FFF2-40B4-BE49-F238E27FC236}">
                <a16:creationId xmlns:a16="http://schemas.microsoft.com/office/drawing/2014/main" id="{B110D6BD-1B82-4063-9AA2-0A210C186326}"/>
              </a:ext>
            </a:extLst>
          </p:cNvPr>
          <p:cNvSpPr>
            <a:spLocks noGrp="1"/>
          </p:cNvSpPr>
          <p:nvPr>
            <p:ph type="body" sz="quarter" idx="12"/>
          </p:nvPr>
        </p:nvSpPr>
        <p:spPr>
          <a:xfrm>
            <a:off x="838201" y="1715795"/>
            <a:ext cx="10857930" cy="4704510"/>
          </a:xfrm>
        </p:spPr>
        <p:txBody>
          <a:bodyPr vert="horz" lIns="0" tIns="0" rIns="0" bIns="0" rtlCol="0" anchor="t">
            <a:noAutofit/>
          </a:bodyPr>
          <a:lstStyle/>
          <a:p>
            <a:pPr marL="0" indent="0">
              <a:buNone/>
            </a:pPr>
            <a:r>
              <a:rPr lang="en-US" sz="1600" b="1"/>
              <a:t>Partitioning</a:t>
            </a:r>
          </a:p>
          <a:p>
            <a:pPr marL="0" indent="0">
              <a:buNone/>
            </a:pPr>
            <a:r>
              <a:rPr lang="en-US" sz="1600" b="1" i="1"/>
              <a:t>1. entities = business objects </a:t>
            </a:r>
          </a:p>
          <a:p>
            <a:r>
              <a:rPr lang="en-US" sz="1600"/>
              <a:t>have application independent business rules</a:t>
            </a:r>
          </a:p>
          <a:p>
            <a:r>
              <a:rPr lang="en-US" sz="1600">
                <a:latin typeface="Calibri"/>
                <a:cs typeface="Calibri"/>
              </a:rPr>
              <a:t>ex. product may be used by application like: order entry system, inventory, online catalog </a:t>
            </a:r>
            <a:endParaRPr lang="en-US" sz="1600"/>
          </a:p>
          <a:p>
            <a:r>
              <a:rPr lang="en-US" sz="1600"/>
              <a:t>no methods that are specific to any of those application</a:t>
            </a:r>
          </a:p>
          <a:p>
            <a:pPr>
              <a:spcAft>
                <a:spcPts val="1200"/>
              </a:spcAft>
            </a:pPr>
            <a:r>
              <a:rPr lang="en-US" sz="1600"/>
              <a:t>any application specific methods would go to one of the interactors</a:t>
            </a:r>
          </a:p>
          <a:p>
            <a:pPr marL="0" indent="0">
              <a:buNone/>
            </a:pPr>
            <a:r>
              <a:rPr lang="en-US" sz="1600" b="1" i="1"/>
              <a:t>2. boundaries = user interface objects</a:t>
            </a:r>
          </a:p>
          <a:p>
            <a:r>
              <a:rPr lang="en-US" sz="1600">
                <a:latin typeface="Calibri"/>
                <a:cs typeface="Calibri"/>
              </a:rPr>
              <a:t>use case: the user inputs data and receive response from the system</a:t>
            </a:r>
          </a:p>
          <a:p>
            <a:pPr>
              <a:spcAft>
                <a:spcPts val="1200"/>
              </a:spcAft>
            </a:pPr>
            <a:r>
              <a:rPr lang="en-US" sz="1600">
                <a:latin typeface="Calibri"/>
                <a:cs typeface="Calibri"/>
              </a:rPr>
              <a:t>isolates the use cases from the delivery mechanism, provide a communication pathway between the two</a:t>
            </a:r>
            <a:endParaRPr lang="en-US" sz="1600"/>
          </a:p>
          <a:p>
            <a:pPr marL="0" indent="0">
              <a:buNone/>
            </a:pPr>
            <a:r>
              <a:rPr lang="en-US" sz="1600" b="1" i="1"/>
              <a:t>3. interactors (controls) = use case objects</a:t>
            </a:r>
          </a:p>
          <a:p>
            <a:r>
              <a:rPr lang="en-US" sz="1600"/>
              <a:t>use cases are application specific</a:t>
            </a:r>
          </a:p>
          <a:p>
            <a:r>
              <a:rPr lang="en-US" sz="1600"/>
              <a:t>any application specific business rule belongs inside to an interactor object</a:t>
            </a:r>
          </a:p>
          <a:p>
            <a:r>
              <a:rPr lang="en-US" sz="1600"/>
              <a:t>create order, order item =&gt; Order entry system =&gt; interactors specific to order entry system</a:t>
            </a:r>
            <a:endParaRPr lang="en-150" sz="1600"/>
          </a:p>
        </p:txBody>
      </p:sp>
      <p:sp>
        <p:nvSpPr>
          <p:cNvPr id="7" name="Titel 4">
            <a:extLst>
              <a:ext uri="{FF2B5EF4-FFF2-40B4-BE49-F238E27FC236}">
                <a16:creationId xmlns:a16="http://schemas.microsoft.com/office/drawing/2014/main" id="{20E9838E-F4BC-41BE-A851-0AAC0D59E3CF}"/>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3717538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53</a:t>
            </a:fld>
            <a:endParaRPr lang="de-DE"/>
          </a:p>
        </p:txBody>
      </p:sp>
      <p:pic>
        <p:nvPicPr>
          <p:cNvPr id="2" name="Picture 5" descr="systemArchitUML.jpg">
            <a:extLst>
              <a:ext uri="{FF2B5EF4-FFF2-40B4-BE49-F238E27FC236}">
                <a16:creationId xmlns:a16="http://schemas.microsoft.com/office/drawing/2014/main" id="{1F24114E-D12E-2903-47C4-0E92582A8E3B}"/>
              </a:ext>
            </a:extLst>
          </p:cNvPr>
          <p:cNvPicPr>
            <a:picLocks noChangeAspect="1"/>
          </p:cNvPicPr>
          <p:nvPr/>
        </p:nvPicPr>
        <p:blipFill>
          <a:blip r:embed="rId3"/>
          <a:stretch>
            <a:fillRect/>
          </a:stretch>
        </p:blipFill>
        <p:spPr>
          <a:xfrm>
            <a:off x="1751660" y="1586928"/>
            <a:ext cx="8688680" cy="4671921"/>
          </a:xfrm>
          <a:prstGeom prst="rect">
            <a:avLst/>
          </a:prstGeom>
        </p:spPr>
      </p:pic>
      <p:sp>
        <p:nvSpPr>
          <p:cNvPr id="7" name="Titel 4">
            <a:extLst>
              <a:ext uri="{FF2B5EF4-FFF2-40B4-BE49-F238E27FC236}">
                <a16:creationId xmlns:a16="http://schemas.microsoft.com/office/drawing/2014/main" id="{99090FAB-D628-4A4D-851A-E5771CB4EA64}"/>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1995909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54</a:t>
            </a:fld>
            <a:endParaRPr lang="de-DE"/>
          </a:p>
        </p:txBody>
      </p:sp>
      <p:pic>
        <p:nvPicPr>
          <p:cNvPr id="2" name="Picture 5" descr="cleanArchitUB.jpeg">
            <a:extLst>
              <a:ext uri="{FF2B5EF4-FFF2-40B4-BE49-F238E27FC236}">
                <a16:creationId xmlns:a16="http://schemas.microsoft.com/office/drawing/2014/main" id="{CFC6FDE0-B8B5-9241-ABC3-97BA2ACDBF2F}"/>
              </a:ext>
            </a:extLst>
          </p:cNvPr>
          <p:cNvPicPr>
            <a:picLocks noChangeAspect="1"/>
          </p:cNvPicPr>
          <p:nvPr/>
        </p:nvPicPr>
        <p:blipFill>
          <a:blip r:embed="rId3"/>
          <a:stretch>
            <a:fillRect/>
          </a:stretch>
        </p:blipFill>
        <p:spPr>
          <a:xfrm>
            <a:off x="1783863" y="1765573"/>
            <a:ext cx="8819658" cy="4528467"/>
          </a:xfrm>
          <a:prstGeom prst="rect">
            <a:avLst/>
          </a:prstGeom>
        </p:spPr>
      </p:pic>
      <p:sp>
        <p:nvSpPr>
          <p:cNvPr id="7" name="Titel 4">
            <a:extLst>
              <a:ext uri="{FF2B5EF4-FFF2-40B4-BE49-F238E27FC236}">
                <a16:creationId xmlns:a16="http://schemas.microsoft.com/office/drawing/2014/main" id="{C96E25D8-7B7F-4ADD-A38F-D592A417EF30}"/>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2863769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031F17-C148-4897-A3E4-FD99F76828D3}"/>
              </a:ext>
            </a:extLst>
          </p:cNvPr>
          <p:cNvSpPr>
            <a:spLocks noGrp="1"/>
          </p:cNvSpPr>
          <p:nvPr>
            <p:ph type="sldNum" sz="quarter" idx="10"/>
          </p:nvPr>
        </p:nvSpPr>
        <p:spPr/>
        <p:txBody>
          <a:bodyPr/>
          <a:lstStyle/>
          <a:p>
            <a:fld id="{AC9EADA5-491E-8449-B417-673047FD2CD0}" type="slidenum">
              <a:rPr lang="de-DE" smtClean="0"/>
              <a:pPr/>
              <a:t>55</a:t>
            </a:fld>
            <a:endParaRPr lang="de-DE"/>
          </a:p>
        </p:txBody>
      </p:sp>
      <p:sp>
        <p:nvSpPr>
          <p:cNvPr id="4" name="Text Placeholder 3">
            <a:extLst>
              <a:ext uri="{FF2B5EF4-FFF2-40B4-BE49-F238E27FC236}">
                <a16:creationId xmlns:a16="http://schemas.microsoft.com/office/drawing/2014/main" id="{DBFF8EC7-196E-4D64-B78E-C8C1F85E8F01}"/>
              </a:ext>
            </a:extLst>
          </p:cNvPr>
          <p:cNvSpPr>
            <a:spLocks noGrp="1"/>
          </p:cNvSpPr>
          <p:nvPr>
            <p:ph type="body" sz="quarter" idx="12"/>
          </p:nvPr>
        </p:nvSpPr>
        <p:spPr>
          <a:xfrm>
            <a:off x="838419" y="1678675"/>
            <a:ext cx="10515380" cy="4472913"/>
          </a:xfrm>
        </p:spPr>
        <p:txBody>
          <a:bodyPr>
            <a:normAutofit lnSpcReduction="10000"/>
          </a:bodyPr>
          <a:lstStyle/>
          <a:p>
            <a:pPr marL="0" indent="0">
              <a:buNone/>
            </a:pPr>
            <a:r>
              <a:rPr lang="en-US" sz="1600" b="1">
                <a:latin typeface="+mn-lt"/>
              </a:rPr>
              <a:t>The Stakeholder Meeting</a:t>
            </a:r>
          </a:p>
          <a:p>
            <a:r>
              <a:rPr lang="en-US" sz="1600">
                <a:latin typeface="+mn-lt"/>
              </a:rPr>
              <a:t>Some of our employees work hourly and they get paid in hourly rates and they have to submit time cards at the end of every day so on Fridays we need to know whether or not they worked 8 hour a days or 40 hours a week because if they did they get paid in the half. (get paid at the end of the week)</a:t>
            </a:r>
          </a:p>
          <a:p>
            <a:r>
              <a:rPr lang="en-US" sz="1600">
                <a:latin typeface="+mn-lt"/>
              </a:rPr>
              <a:t>Some employees working sales and they get a commission rate plus the salary and every week they have to submit they sales receive on first of Friday they get paid but its a base rate plus their commission. (get paid biweekly)</a:t>
            </a:r>
          </a:p>
          <a:p>
            <a:r>
              <a:rPr lang="en-US" sz="1600">
                <a:latin typeface="+mn-lt"/>
              </a:rPr>
              <a:t>Rest of the employees they are payed and on the last working day of the month then they just get their regular salary.</a:t>
            </a:r>
            <a:r>
              <a:rPr lang="en-US" sz="1600">
                <a:latin typeface="+mn-lt"/>
                <a:cs typeface="+mn-cs"/>
              </a:rPr>
              <a:t> </a:t>
            </a:r>
          </a:p>
          <a:p>
            <a:r>
              <a:rPr lang="en-US" sz="1600">
                <a:latin typeface="+mn-lt"/>
                <a:cs typeface="+mn-cs"/>
              </a:rPr>
              <a:t>Employees to get paid by picking their pay at the paymaster, mailing it to them or depositing it to their account.</a:t>
            </a:r>
            <a:endParaRPr lang="en-US" sz="1600">
              <a:latin typeface="+mn-lt"/>
            </a:endParaRPr>
          </a:p>
          <a:p>
            <a:r>
              <a:rPr lang="en-US" sz="1600">
                <a:latin typeface="+mn-lt"/>
              </a:rPr>
              <a:t>Some employee belongs to the union and the union deduces their dues out of their paychecks they have assess certain service charges from time to time, these charges are submitted to the payroll system at the end of the pay period and all be deducted out of the paychecks the next week.</a:t>
            </a:r>
          </a:p>
          <a:p>
            <a:r>
              <a:rPr lang="en-US" sz="1600">
                <a:latin typeface="+mn-lt"/>
              </a:rPr>
              <a:t>This is a web based system and during the day our clerks will make changes to the database add employees, modifying existing employees, and add paychecks and delete old employees and sale receives and service charges. We want to be a web 2.0 system with a drag and drop feature and all that cool ajax stuff. We heard about ajax and we think that is really cool and think it will give us a competitive edge.</a:t>
            </a:r>
          </a:p>
          <a:p>
            <a:r>
              <a:rPr lang="en-US" sz="1600">
                <a:latin typeface="+mn-lt"/>
              </a:rPr>
              <a:t>We think it should be a service oriented architecture we heard about SAVA and we really think it is the way to go. We also heard like that their is a standard database schema and a service protocol and a IPIAS standard. And we need to get done this by next month and we heard about the agile practices that make you go faster so we want you to use those. OK?</a:t>
            </a:r>
          </a:p>
          <a:p>
            <a:endParaRPr lang="en-US"/>
          </a:p>
          <a:p>
            <a:endParaRPr lang="en-US"/>
          </a:p>
          <a:p>
            <a:endParaRPr lang="en-US"/>
          </a:p>
        </p:txBody>
      </p:sp>
      <p:sp>
        <p:nvSpPr>
          <p:cNvPr id="8" name="Titel 4">
            <a:extLst>
              <a:ext uri="{FF2B5EF4-FFF2-40B4-BE49-F238E27FC236}">
                <a16:creationId xmlns:a16="http://schemas.microsoft.com/office/drawing/2014/main" id="{6B9F580E-FF6F-454D-9480-9CA5C090BD59}"/>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2661734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56</a:t>
            </a:fld>
            <a:endParaRPr lang="de-DE"/>
          </a:p>
        </p:txBody>
      </p:sp>
      <p:pic>
        <p:nvPicPr>
          <p:cNvPr id="4" name="Picture 5" descr="payrollArchit01UML.jpg">
            <a:extLst>
              <a:ext uri="{FF2B5EF4-FFF2-40B4-BE49-F238E27FC236}">
                <a16:creationId xmlns:a16="http://schemas.microsoft.com/office/drawing/2014/main" id="{A4A9E6DD-42F5-1133-4B39-DEFA14E6D66C}"/>
              </a:ext>
            </a:extLst>
          </p:cNvPr>
          <p:cNvPicPr>
            <a:picLocks noChangeAspect="1"/>
          </p:cNvPicPr>
          <p:nvPr/>
        </p:nvPicPr>
        <p:blipFill>
          <a:blip r:embed="rId3"/>
          <a:stretch>
            <a:fillRect/>
          </a:stretch>
        </p:blipFill>
        <p:spPr>
          <a:xfrm>
            <a:off x="1281289" y="1713171"/>
            <a:ext cx="10184457" cy="4438250"/>
          </a:xfrm>
          <a:prstGeom prst="rect">
            <a:avLst/>
          </a:prstGeom>
        </p:spPr>
      </p:pic>
      <p:sp>
        <p:nvSpPr>
          <p:cNvPr id="7" name="Titel 4">
            <a:extLst>
              <a:ext uri="{FF2B5EF4-FFF2-40B4-BE49-F238E27FC236}">
                <a16:creationId xmlns:a16="http://schemas.microsoft.com/office/drawing/2014/main" id="{E1EC080F-5B28-4F54-92DF-43B1173E2A1F}"/>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1690817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dirty="0" smtClean="0"/>
              <a:pPr/>
              <a:t>57</a:t>
            </a:fld>
            <a:endParaRPr lang="de-DE"/>
          </a:p>
        </p:txBody>
      </p:sp>
      <p:pic>
        <p:nvPicPr>
          <p:cNvPr id="4" name="Picture 5" descr="payrollArchit02_TransactionUML.jpg">
            <a:extLst>
              <a:ext uri="{FF2B5EF4-FFF2-40B4-BE49-F238E27FC236}">
                <a16:creationId xmlns:a16="http://schemas.microsoft.com/office/drawing/2014/main" id="{B845DDAF-A35A-DCEB-04DD-8A3D1F597F32}"/>
              </a:ext>
            </a:extLst>
          </p:cNvPr>
          <p:cNvPicPr>
            <a:picLocks noChangeAspect="1"/>
          </p:cNvPicPr>
          <p:nvPr/>
        </p:nvPicPr>
        <p:blipFill>
          <a:blip r:embed="rId3"/>
          <a:stretch>
            <a:fillRect/>
          </a:stretch>
        </p:blipFill>
        <p:spPr>
          <a:xfrm>
            <a:off x="3181585" y="1404933"/>
            <a:ext cx="5819421" cy="4885392"/>
          </a:xfrm>
          <a:prstGeom prst="rect">
            <a:avLst/>
          </a:prstGeom>
        </p:spPr>
      </p:pic>
      <p:sp>
        <p:nvSpPr>
          <p:cNvPr id="7" name="Titel 4">
            <a:extLst>
              <a:ext uri="{FF2B5EF4-FFF2-40B4-BE49-F238E27FC236}">
                <a16:creationId xmlns:a16="http://schemas.microsoft.com/office/drawing/2014/main" id="{26E66BB7-0965-4555-ACCE-53A9775876B3}"/>
              </a:ext>
            </a:extLst>
          </p:cNvPr>
          <p:cNvSpPr>
            <a:spLocks noGrp="1"/>
          </p:cNvSpPr>
          <p:nvPr>
            <p:ph type="title"/>
          </p:nvPr>
        </p:nvSpPr>
        <p:spPr>
          <a:xfrm>
            <a:off x="1387474" y="964800"/>
            <a:ext cx="9966325" cy="509158"/>
          </a:xfrm>
        </p:spPr>
        <p:txBody>
          <a:bodyPr/>
          <a:lstStyle/>
          <a:p>
            <a:r>
              <a:rPr lang="en-US" altLang="en-US">
                <a:cs typeface="Calibri"/>
              </a:rPr>
              <a:t>Architecture use cases and high level design</a:t>
            </a:r>
            <a:endParaRPr lang="de-DE">
              <a:cs typeface="Calibri"/>
            </a:endParaRPr>
          </a:p>
        </p:txBody>
      </p:sp>
    </p:spTree>
    <p:extLst>
      <p:ext uri="{BB962C8B-B14F-4D97-AF65-F5344CB8AC3E}">
        <p14:creationId xmlns:p14="http://schemas.microsoft.com/office/powerpoint/2010/main" val="559185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7F470-8C4D-403E-921A-B2EF6C522057}"/>
              </a:ext>
            </a:extLst>
          </p:cNvPr>
          <p:cNvSpPr>
            <a:spLocks noGrp="1"/>
          </p:cNvSpPr>
          <p:nvPr>
            <p:ph type="title"/>
          </p:nvPr>
        </p:nvSpPr>
        <p:spPr>
          <a:xfrm>
            <a:off x="1387474" y="964800"/>
            <a:ext cx="9966325" cy="509158"/>
          </a:xfrm>
        </p:spPr>
        <p:txBody>
          <a:bodyPr/>
          <a:lstStyle/>
          <a:p>
            <a:r>
              <a:rPr lang="en-US"/>
              <a:t>SUMMARY</a:t>
            </a:r>
          </a:p>
        </p:txBody>
      </p:sp>
      <p:sp>
        <p:nvSpPr>
          <p:cNvPr id="3" name="Slide Number Placeholder 2">
            <a:extLst>
              <a:ext uri="{FF2B5EF4-FFF2-40B4-BE49-F238E27FC236}">
                <a16:creationId xmlns:a16="http://schemas.microsoft.com/office/drawing/2014/main" id="{03552633-7EAF-4ED2-97C0-B2EF850D9538}"/>
              </a:ext>
            </a:extLst>
          </p:cNvPr>
          <p:cNvSpPr>
            <a:spLocks noGrp="1"/>
          </p:cNvSpPr>
          <p:nvPr>
            <p:ph type="sldNum" sz="quarter" idx="10"/>
          </p:nvPr>
        </p:nvSpPr>
        <p:spPr/>
        <p:txBody>
          <a:bodyPr/>
          <a:lstStyle/>
          <a:p>
            <a:fld id="{AC9EADA5-491E-8449-B417-673047FD2CD0}" type="slidenum">
              <a:rPr lang="de-DE" smtClean="0"/>
              <a:pPr/>
              <a:t>58</a:t>
            </a:fld>
            <a:endParaRPr lang="de-DE"/>
          </a:p>
        </p:txBody>
      </p:sp>
      <p:sp>
        <p:nvSpPr>
          <p:cNvPr id="4" name="Text Placeholder 3">
            <a:extLst>
              <a:ext uri="{FF2B5EF4-FFF2-40B4-BE49-F238E27FC236}">
                <a16:creationId xmlns:a16="http://schemas.microsoft.com/office/drawing/2014/main" id="{B79F3384-F4BF-4CD6-B16B-2EB63FA5467F}"/>
              </a:ext>
            </a:extLst>
          </p:cNvPr>
          <p:cNvSpPr>
            <a:spLocks noGrp="1"/>
          </p:cNvSpPr>
          <p:nvPr>
            <p:ph type="body" sz="quarter" idx="12"/>
          </p:nvPr>
        </p:nvSpPr>
        <p:spPr>
          <a:xfrm>
            <a:off x="838419" y="1815152"/>
            <a:ext cx="10515380" cy="4336436"/>
          </a:xfrm>
        </p:spPr>
        <p:txBody>
          <a:bodyPr>
            <a:normAutofit/>
          </a:bodyPr>
          <a:lstStyle/>
          <a:p>
            <a:r>
              <a:rPr lang="en-US" sz="1600"/>
              <a:t>Explanatory naming's</a:t>
            </a:r>
          </a:p>
          <a:p>
            <a:r>
              <a:rPr lang="en-US" sz="1600"/>
              <a:t>Single responsibility small functions</a:t>
            </a:r>
          </a:p>
          <a:p>
            <a:r>
              <a:rPr lang="en-US" sz="1600"/>
              <a:t>Avoid using unnecessary comments</a:t>
            </a:r>
          </a:p>
          <a:p>
            <a:r>
              <a:rPr lang="en-US" sz="1600"/>
              <a:t>SOLID</a:t>
            </a:r>
          </a:p>
          <a:p>
            <a:r>
              <a:rPr lang="en-US" sz="1600"/>
              <a:t>Practice makes perfect!</a:t>
            </a:r>
          </a:p>
        </p:txBody>
      </p:sp>
    </p:spTree>
    <p:extLst>
      <p:ext uri="{BB962C8B-B14F-4D97-AF65-F5344CB8AC3E}">
        <p14:creationId xmlns:p14="http://schemas.microsoft.com/office/powerpoint/2010/main" val="1582031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95510"/>
          </a:xfrm>
        </p:spPr>
        <p:txBody>
          <a:bodyPr/>
          <a:lstStyle/>
          <a:p>
            <a:r>
              <a:rPr lang="de-DE" altLang="en-US"/>
              <a:t>Useful books</a:t>
            </a:r>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59</a:t>
            </a:fld>
            <a:endParaRPr lang="de-DE"/>
          </a:p>
        </p:txBody>
      </p:sp>
      <p:sp>
        <p:nvSpPr>
          <p:cNvPr id="6" name="Textplatzhalter 5">
            <a:extLst>
              <a:ext uri="{FF2B5EF4-FFF2-40B4-BE49-F238E27FC236}">
                <a16:creationId xmlns:a16="http://schemas.microsoft.com/office/drawing/2014/main" id="{D7C0E1DF-844C-4F1D-83DA-9DE98B6EEB9D}"/>
              </a:ext>
            </a:extLst>
          </p:cNvPr>
          <p:cNvSpPr>
            <a:spLocks noGrp="1"/>
          </p:cNvSpPr>
          <p:nvPr>
            <p:ph type="body" sz="quarter" idx="12"/>
          </p:nvPr>
        </p:nvSpPr>
        <p:spPr>
          <a:xfrm>
            <a:off x="838418" y="1801504"/>
            <a:ext cx="10515381" cy="4350084"/>
          </a:xfrm>
        </p:spPr>
        <p:txBody>
          <a:bodyPr/>
          <a:lstStyle/>
          <a:p>
            <a:r>
              <a:rPr lang="en-US" altLang="en-US" sz="1600"/>
              <a:t>Implementation patterns, Kent Beck</a:t>
            </a:r>
          </a:p>
          <a:p>
            <a:r>
              <a:rPr lang="en-US" altLang="en-US" sz="1600"/>
              <a:t>Refactoring Improving the design of existing code, Martin Fowler</a:t>
            </a:r>
          </a:p>
          <a:p>
            <a:r>
              <a:rPr lang="en-US" altLang="en-US" sz="1600"/>
              <a:t>The elements of programming style, Kernighan and </a:t>
            </a:r>
            <a:r>
              <a:rPr lang="en-US" altLang="en-US" sz="1600" err="1"/>
              <a:t>Plauger</a:t>
            </a:r>
            <a:endParaRPr lang="en-US" altLang="en-US" sz="1600"/>
          </a:p>
          <a:p>
            <a:r>
              <a:rPr lang="en-US" altLang="en-US" sz="1600"/>
              <a:t>Writing effective use cases, Alistair Cockburn</a:t>
            </a:r>
          </a:p>
          <a:p>
            <a:r>
              <a:rPr lang="en-US" altLang="en-US" sz="1600"/>
              <a:t>User stories applied for agile software development, Mike Cohn</a:t>
            </a:r>
          </a:p>
          <a:p>
            <a:r>
              <a:rPr lang="en-US" altLang="en-US" sz="1600"/>
              <a:t>Object-Oriented software engineering, Ivar Jacobson</a:t>
            </a:r>
          </a:p>
          <a:p>
            <a:r>
              <a:rPr lang="en-US" altLang="en-US" sz="1600"/>
              <a:t>Agile Principles, Patterns, and Practices in C#; Robert </a:t>
            </a:r>
            <a:r>
              <a:rPr lang="en-US" altLang="en-US" sz="1600" err="1"/>
              <a:t>C.Martin</a:t>
            </a:r>
            <a:r>
              <a:rPr lang="en-US" altLang="en-US" sz="1600"/>
              <a:t> (for .NET guys)</a:t>
            </a:r>
          </a:p>
          <a:p>
            <a:r>
              <a:rPr lang="en-US" altLang="en-US" sz="1600"/>
              <a:t>Agile Software Development Principles, Patterns, and Practices; Robert </a:t>
            </a:r>
            <a:r>
              <a:rPr lang="en-US" altLang="en-US" sz="1600" err="1"/>
              <a:t>C.Martin</a:t>
            </a:r>
            <a:endParaRPr lang="en-US" altLang="en-US" sz="1600"/>
          </a:p>
          <a:p>
            <a:r>
              <a:rPr lang="en-US" altLang="en-US" sz="1600"/>
              <a:t>Cheat sheet: </a:t>
            </a:r>
            <a:r>
              <a:rPr lang="en-US" altLang="en-US" sz="1600">
                <a:hlinkClick r:id="rId3"/>
              </a:rPr>
              <a:t>Clean Code</a:t>
            </a:r>
            <a:endParaRPr lang="en-US" altLang="en-US" sz="1600"/>
          </a:p>
        </p:txBody>
      </p:sp>
    </p:spTree>
    <p:extLst>
      <p:ext uri="{BB962C8B-B14F-4D97-AF65-F5344CB8AC3E}">
        <p14:creationId xmlns:p14="http://schemas.microsoft.com/office/powerpoint/2010/main" val="89746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23220"/>
          </a:xfrm>
        </p:spPr>
        <p:txBody>
          <a:bodyPr/>
          <a:lstStyle/>
          <a:p>
            <a:r>
              <a:rPr lang="en-US" altLang="en-US"/>
              <a:t>Na</a:t>
            </a:r>
            <a:r>
              <a:rPr lang="en-150" altLang="en-US"/>
              <a:t>m</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6</a:t>
            </a:fld>
            <a:endParaRPr lang="de-DE"/>
          </a:p>
        </p:txBody>
      </p:sp>
      <p:sp>
        <p:nvSpPr>
          <p:cNvPr id="8" name="TextBox 7">
            <a:extLst>
              <a:ext uri="{FF2B5EF4-FFF2-40B4-BE49-F238E27FC236}">
                <a16:creationId xmlns:a16="http://schemas.microsoft.com/office/drawing/2014/main" id="{386B654F-B044-4F25-BB23-6F3638AA72B3}"/>
              </a:ext>
            </a:extLst>
          </p:cNvPr>
          <p:cNvSpPr txBox="1"/>
          <p:nvPr/>
        </p:nvSpPr>
        <p:spPr>
          <a:xfrm>
            <a:off x="6315075" y="5431535"/>
            <a:ext cx="5876925" cy="523220"/>
          </a:xfrm>
          <a:prstGeom prst="rect">
            <a:avLst/>
          </a:prstGeom>
          <a:noFill/>
        </p:spPr>
        <p:txBody>
          <a:bodyPr wrap="square" rtlCol="0">
            <a:spAutoFit/>
          </a:bodyPr>
          <a:lstStyle/>
          <a:p>
            <a:r>
              <a:rPr lang="en-US" sz="1400" i="1">
                <a:latin typeface="Calibri" panose="020F0502020204030204" pitchFamily="34" charset="0"/>
                <a:cs typeface="Calibri" panose="020F0502020204030204" pitchFamily="34" charset="0"/>
              </a:rPr>
              <a:t>"Any fool can write code a computer can understand,</a:t>
            </a:r>
          </a:p>
          <a:p>
            <a:r>
              <a:rPr lang="en-US" sz="1400" i="1">
                <a:latin typeface="Calibri" panose="020F0502020204030204" pitchFamily="34" charset="0"/>
                <a:cs typeface="Calibri" panose="020F0502020204030204" pitchFamily="34" charset="0"/>
              </a:rPr>
              <a:t>but it takes a good programmer to write code a human can understand."</a:t>
            </a:r>
          </a:p>
        </p:txBody>
      </p:sp>
      <p:sp>
        <p:nvSpPr>
          <p:cNvPr id="14" name="Textplatzhalter 5">
            <a:extLst>
              <a:ext uri="{FF2B5EF4-FFF2-40B4-BE49-F238E27FC236}">
                <a16:creationId xmlns:a16="http://schemas.microsoft.com/office/drawing/2014/main" id="{7A5E863E-1160-4A97-8779-BB17CEBB7378}"/>
              </a:ext>
            </a:extLst>
          </p:cNvPr>
          <p:cNvSpPr>
            <a:spLocks noGrp="1"/>
          </p:cNvSpPr>
          <p:nvPr>
            <p:ph type="body" sz="quarter" idx="12"/>
          </p:nvPr>
        </p:nvSpPr>
        <p:spPr>
          <a:xfrm>
            <a:off x="805218" y="1856096"/>
            <a:ext cx="7424382" cy="4037104"/>
          </a:xfrm>
        </p:spPr>
        <p:txBody>
          <a:bodyPr>
            <a:noAutofit/>
          </a:bodyPr>
          <a:lstStyle/>
          <a:p>
            <a:r>
              <a:rPr lang="en-US" sz="1600"/>
              <a:t>Names are for com</a:t>
            </a:r>
            <a:r>
              <a:rPr lang="en-150" sz="1600"/>
              <a:t>m</a:t>
            </a:r>
            <a:r>
              <a:rPr lang="en-US" sz="1600" err="1"/>
              <a:t>unicating</a:t>
            </a:r>
            <a:r>
              <a:rPr lang="en-US" sz="1600"/>
              <a:t> intent</a:t>
            </a:r>
            <a:endParaRPr lang="en-150" sz="1600"/>
          </a:p>
          <a:p>
            <a:r>
              <a:rPr lang="en-US" sz="1600"/>
              <a:t>Com</a:t>
            </a:r>
            <a:r>
              <a:rPr lang="en-150" sz="1600"/>
              <a:t>m</a:t>
            </a:r>
            <a:r>
              <a:rPr lang="en-US" sz="1600" err="1"/>
              <a:t>unicating</a:t>
            </a:r>
            <a:r>
              <a:rPr lang="en-US" sz="1600"/>
              <a:t> intent is even more important than making sure the code works</a:t>
            </a:r>
            <a:endParaRPr lang="en-150" sz="1600"/>
          </a:p>
          <a:p>
            <a:r>
              <a:rPr lang="en-US" sz="1600"/>
              <a:t>The true cost of software is in the maintenance</a:t>
            </a:r>
            <a:endParaRPr lang="en-150" sz="1600"/>
          </a:p>
          <a:p>
            <a:r>
              <a:rPr lang="en-US" sz="1600"/>
              <a:t>Whenever you have to read the code in order to understand the name, the name pretty much failed to communicate</a:t>
            </a:r>
            <a:endParaRPr lang="en-150" sz="1600"/>
          </a:p>
          <a:p>
            <a:r>
              <a:rPr lang="en-US" sz="1600"/>
              <a:t>Avoid disinformation =&gt; worst sin a programmers can commit</a:t>
            </a:r>
            <a:endParaRPr lang="en-150" sz="1600"/>
          </a:p>
          <a:p>
            <a:r>
              <a:rPr lang="en-US" sz="1600"/>
              <a:t>Name should say what it means and mean what it said</a:t>
            </a:r>
            <a:endParaRPr lang="en-150" sz="1600"/>
          </a:p>
          <a:p>
            <a:r>
              <a:rPr lang="en-US" sz="1600"/>
              <a:t>Us</a:t>
            </a:r>
            <a:r>
              <a:rPr lang="en-150" sz="1600"/>
              <a:t>e </a:t>
            </a:r>
            <a:r>
              <a:rPr lang="en-US" sz="1600"/>
              <a:t>pronounceable names</a:t>
            </a:r>
            <a:endParaRPr lang="en-150" sz="1600"/>
          </a:p>
          <a:p>
            <a:r>
              <a:rPr lang="en-US" sz="1600"/>
              <a:t>Avoid encodings – Hungarian </a:t>
            </a:r>
            <a:r>
              <a:rPr lang="en-150" sz="1600"/>
              <a:t>an</a:t>
            </a:r>
            <a:r>
              <a:rPr lang="en-US" sz="1600"/>
              <a:t>notation</a:t>
            </a:r>
          </a:p>
          <a:p>
            <a:r>
              <a:rPr lang="en-US" sz="1600"/>
              <a:t>Replace magic numbers with named constants</a:t>
            </a:r>
          </a:p>
          <a:p>
            <a:pPr marL="171450" indent="-171450">
              <a:buFont typeface="Arial" panose="020B0604020202020204" pitchFamily="34" charset="0"/>
              <a:buChar char="•"/>
            </a:pPr>
            <a:endParaRPr lang="en-150"/>
          </a:p>
        </p:txBody>
      </p:sp>
    </p:spTree>
    <p:extLst>
      <p:ext uri="{BB962C8B-B14F-4D97-AF65-F5344CB8AC3E}">
        <p14:creationId xmlns:p14="http://schemas.microsoft.com/office/powerpoint/2010/main" val="2243167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54480"/>
          </a:xfrm>
        </p:spPr>
        <p:txBody>
          <a:bodyPr/>
          <a:lstStyle/>
          <a:p>
            <a:r>
              <a:rPr lang="en-US" altLang="en-US"/>
              <a:t>Na</a:t>
            </a:r>
            <a:r>
              <a:rPr lang="en-150" altLang="en-US"/>
              <a:t>m</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7</a:t>
            </a:fld>
            <a:endParaRPr lang="de-DE"/>
          </a:p>
        </p:txBody>
      </p:sp>
      <p:sp>
        <p:nvSpPr>
          <p:cNvPr id="7" name="Textplatzhalter 5">
            <a:extLst>
              <a:ext uri="{FF2B5EF4-FFF2-40B4-BE49-F238E27FC236}">
                <a16:creationId xmlns:a16="http://schemas.microsoft.com/office/drawing/2014/main" id="{594E7EBE-81CF-45D2-9E8A-C8204FF6AF65}"/>
              </a:ext>
            </a:extLst>
          </p:cNvPr>
          <p:cNvSpPr>
            <a:spLocks noGrp="1"/>
          </p:cNvSpPr>
          <p:nvPr>
            <p:ph type="body" sz="quarter" idx="12"/>
          </p:nvPr>
        </p:nvSpPr>
        <p:spPr>
          <a:xfrm>
            <a:off x="791570" y="1856096"/>
            <a:ext cx="7438030" cy="4037104"/>
          </a:xfrm>
        </p:spPr>
        <p:txBody>
          <a:bodyPr>
            <a:noAutofit/>
          </a:bodyPr>
          <a:lstStyle/>
          <a:p>
            <a:r>
              <a:rPr lang="en-US" sz="1600"/>
              <a:t>Names are for com</a:t>
            </a:r>
            <a:r>
              <a:rPr lang="en-150" sz="1600"/>
              <a:t>m</a:t>
            </a:r>
            <a:r>
              <a:rPr lang="en-US" sz="1600" err="1"/>
              <a:t>unicating</a:t>
            </a:r>
            <a:r>
              <a:rPr lang="en-US" sz="1600"/>
              <a:t> intent</a:t>
            </a:r>
            <a:endParaRPr lang="en-150" sz="1600"/>
          </a:p>
          <a:p>
            <a:r>
              <a:rPr lang="en-US" sz="1600"/>
              <a:t>Com</a:t>
            </a:r>
            <a:r>
              <a:rPr lang="en-150" sz="1600"/>
              <a:t>m</a:t>
            </a:r>
            <a:r>
              <a:rPr lang="en-US" sz="1600" err="1"/>
              <a:t>unicating</a:t>
            </a:r>
            <a:r>
              <a:rPr lang="en-US" sz="1600"/>
              <a:t> intent is even more important than making sure the code works</a:t>
            </a:r>
            <a:endParaRPr lang="en-150" sz="1600"/>
          </a:p>
          <a:p>
            <a:r>
              <a:rPr lang="en-US" sz="1600"/>
              <a:t>The true cost of software is in the maintenance</a:t>
            </a:r>
            <a:endParaRPr lang="en-150" sz="1600"/>
          </a:p>
          <a:p>
            <a:r>
              <a:rPr lang="en-US" sz="1600"/>
              <a:t>Whenever you have to read the code in order to understand the name, the name pretty much failed to communicate</a:t>
            </a:r>
            <a:endParaRPr lang="en-150" sz="1600"/>
          </a:p>
          <a:p>
            <a:r>
              <a:rPr lang="en-US" sz="1600"/>
              <a:t>Avoid disinformation =&gt; worst sin a programmers can commit</a:t>
            </a:r>
            <a:endParaRPr lang="en-150" sz="1600"/>
          </a:p>
          <a:p>
            <a:r>
              <a:rPr lang="en-US" sz="1600"/>
              <a:t>Name should say what it means and mean what it said</a:t>
            </a:r>
            <a:endParaRPr lang="en-150" sz="1600"/>
          </a:p>
          <a:p>
            <a:r>
              <a:rPr lang="en-US" sz="1600"/>
              <a:t>Us</a:t>
            </a:r>
            <a:r>
              <a:rPr lang="en-150" sz="1600"/>
              <a:t>e </a:t>
            </a:r>
            <a:r>
              <a:rPr lang="en-US" sz="1600"/>
              <a:t>pronounceable names</a:t>
            </a:r>
            <a:endParaRPr lang="en-150" sz="1600"/>
          </a:p>
          <a:p>
            <a:r>
              <a:rPr lang="en-US" sz="1600"/>
              <a:t>Avoid encodings – Hungarian </a:t>
            </a:r>
            <a:r>
              <a:rPr lang="en-150" sz="1600"/>
              <a:t>an</a:t>
            </a:r>
            <a:r>
              <a:rPr lang="en-US" sz="1600"/>
              <a:t>notation</a:t>
            </a:r>
          </a:p>
          <a:p>
            <a:r>
              <a:rPr lang="en-US" sz="1600"/>
              <a:t>Replace magic numbers with named constants</a:t>
            </a:r>
          </a:p>
          <a:p>
            <a:pPr marL="171450" indent="-171450">
              <a:buFont typeface="Arial" panose="020B0604020202020204" pitchFamily="34" charset="0"/>
              <a:buChar char="•"/>
            </a:pPr>
            <a:endParaRPr lang="en-150"/>
          </a:p>
        </p:txBody>
      </p:sp>
      <p:sp>
        <p:nvSpPr>
          <p:cNvPr id="8" name="TextBox 7">
            <a:extLst>
              <a:ext uri="{FF2B5EF4-FFF2-40B4-BE49-F238E27FC236}">
                <a16:creationId xmlns:a16="http://schemas.microsoft.com/office/drawing/2014/main" id="{386B654F-B044-4F25-BB23-6F3638AA72B3}"/>
              </a:ext>
            </a:extLst>
          </p:cNvPr>
          <p:cNvSpPr txBox="1"/>
          <p:nvPr/>
        </p:nvSpPr>
        <p:spPr>
          <a:xfrm>
            <a:off x="6315075" y="5431535"/>
            <a:ext cx="5876925" cy="523220"/>
          </a:xfrm>
          <a:prstGeom prst="rect">
            <a:avLst/>
          </a:prstGeom>
          <a:noFill/>
        </p:spPr>
        <p:txBody>
          <a:bodyPr wrap="square" rtlCol="0">
            <a:spAutoFit/>
          </a:bodyPr>
          <a:lstStyle/>
          <a:p>
            <a:r>
              <a:rPr lang="en-US" sz="1400" i="1">
                <a:latin typeface="Calibri" panose="020F0502020204030204" pitchFamily="34" charset="0"/>
                <a:cs typeface="Calibri" panose="020F0502020204030204" pitchFamily="34" charset="0"/>
              </a:rPr>
              <a:t>"Any fool can write code a computer can understand,</a:t>
            </a:r>
          </a:p>
          <a:p>
            <a:r>
              <a:rPr lang="en-US" sz="1400" i="1">
                <a:latin typeface="Calibri" panose="020F0502020204030204" pitchFamily="34" charset="0"/>
                <a:cs typeface="Calibri" panose="020F0502020204030204" pitchFamily="34" charset="0"/>
              </a:rPr>
              <a:t>but it takes a good programmer to write code a human can understand."</a:t>
            </a:r>
          </a:p>
        </p:txBody>
      </p:sp>
      <p:sp>
        <p:nvSpPr>
          <p:cNvPr id="6" name="Rectangle 2">
            <a:extLst>
              <a:ext uri="{FF2B5EF4-FFF2-40B4-BE49-F238E27FC236}">
                <a16:creationId xmlns:a16="http://schemas.microsoft.com/office/drawing/2014/main" id="{DEC2173B-62F8-4412-A2A4-A50D009C6E36}"/>
              </a:ext>
            </a:extLst>
          </p:cNvPr>
          <p:cNvSpPr txBox="1">
            <a:spLocks noChangeArrowheads="1"/>
          </p:cNvSpPr>
          <p:nvPr/>
        </p:nvSpPr>
        <p:spPr bwMode="auto">
          <a:xfrm>
            <a:off x="8138248" y="3567477"/>
            <a:ext cx="3118161" cy="292388"/>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85750" indent="-285750" algn="l" defTabSz="914400" rtl="0" eaLnBrk="1" latinLnBrk="0" hangingPunct="1">
              <a:lnSpc>
                <a:spcPct val="90000"/>
              </a:lnSpc>
              <a:spcBef>
                <a:spcPts val="10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rgbClr val="00499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rgbClr val="00499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en-US" altLang="en-US" sz="1300" dirty="0">
                <a:solidFill>
                  <a:srgbClr val="569CD6"/>
                </a:solidFill>
                <a:latin typeface="Cascadia Code" panose="020B0609020000020004" pitchFamily="49" charset="0"/>
              </a:rPr>
              <a:t>int</a:t>
            </a:r>
            <a:r>
              <a:rPr lang="en-US" altLang="en-US" sz="1300" dirty="0">
                <a:solidFill>
                  <a:srgbClr val="DCDCDC"/>
                </a:solidFill>
                <a:latin typeface="Cascadia Code" panose="020B0609020000020004" pitchFamily="49" charset="0"/>
              </a:rPr>
              <a:t> </a:t>
            </a:r>
            <a:r>
              <a:rPr lang="en-US" altLang="en-US" sz="1300" dirty="0">
                <a:solidFill>
                  <a:srgbClr val="9CDCFE"/>
                </a:solidFill>
                <a:latin typeface="Cascadia Code" panose="020B0609020000020004" pitchFamily="49" charset="0"/>
              </a:rPr>
              <a:t>d</a:t>
            </a:r>
            <a:r>
              <a:rPr lang="en-US" altLang="en-US" sz="1300" dirty="0">
                <a:solidFill>
                  <a:srgbClr val="DCDCDC"/>
                </a:solidFill>
                <a:latin typeface="Cascadia Code" panose="020B0609020000020004" pitchFamily="49" charset="0"/>
              </a:rPr>
              <a:t>; </a:t>
            </a:r>
            <a:r>
              <a:rPr lang="en-US" altLang="en-US" sz="1300" dirty="0">
                <a:solidFill>
                  <a:srgbClr val="FF0000"/>
                </a:solidFill>
                <a:latin typeface="Cascadia Code" panose="020B0609020000020004" pitchFamily="49" charset="0"/>
              </a:rPr>
              <a:t>// elapsed time in days</a:t>
            </a:r>
            <a:endParaRPr lang="en-US" altLang="en-US" sz="1300" dirty="0">
              <a:latin typeface="Arial" panose="020B0604020202020204" pitchFamily="34" charset="0"/>
            </a:endParaRPr>
          </a:p>
        </p:txBody>
      </p:sp>
    </p:spTree>
    <p:extLst>
      <p:ext uri="{BB962C8B-B14F-4D97-AF65-F5344CB8AC3E}">
        <p14:creationId xmlns:p14="http://schemas.microsoft.com/office/powerpoint/2010/main" val="3905051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554480"/>
          </a:xfrm>
        </p:spPr>
        <p:txBody>
          <a:bodyPr/>
          <a:lstStyle/>
          <a:p>
            <a:r>
              <a:rPr lang="en-US" altLang="en-US"/>
              <a:t>Na</a:t>
            </a:r>
            <a:r>
              <a:rPr lang="en-150" altLang="en-US"/>
              <a:t>m</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8</a:t>
            </a:fld>
            <a:endParaRPr lang="de-DE"/>
          </a:p>
        </p:txBody>
      </p:sp>
      <p:sp>
        <p:nvSpPr>
          <p:cNvPr id="8" name="TextBox 7">
            <a:extLst>
              <a:ext uri="{FF2B5EF4-FFF2-40B4-BE49-F238E27FC236}">
                <a16:creationId xmlns:a16="http://schemas.microsoft.com/office/drawing/2014/main" id="{386B654F-B044-4F25-BB23-6F3638AA72B3}"/>
              </a:ext>
            </a:extLst>
          </p:cNvPr>
          <p:cNvSpPr txBox="1"/>
          <p:nvPr/>
        </p:nvSpPr>
        <p:spPr>
          <a:xfrm>
            <a:off x="6315075" y="5431535"/>
            <a:ext cx="5876925" cy="523220"/>
          </a:xfrm>
          <a:prstGeom prst="rect">
            <a:avLst/>
          </a:prstGeom>
          <a:noFill/>
        </p:spPr>
        <p:txBody>
          <a:bodyPr wrap="square" rtlCol="0">
            <a:spAutoFit/>
          </a:bodyPr>
          <a:lstStyle/>
          <a:p>
            <a:r>
              <a:rPr lang="en-US" sz="1400" i="1">
                <a:latin typeface="Calibri" panose="020F0502020204030204" pitchFamily="34" charset="0"/>
                <a:cs typeface="Calibri" panose="020F0502020204030204" pitchFamily="34" charset="0"/>
              </a:rPr>
              <a:t>"Any fool can write code a computer can understand,</a:t>
            </a:r>
          </a:p>
          <a:p>
            <a:r>
              <a:rPr lang="en-US" sz="1400" i="1">
                <a:latin typeface="Calibri" panose="020F0502020204030204" pitchFamily="34" charset="0"/>
                <a:cs typeface="Calibri" panose="020F0502020204030204" pitchFamily="34" charset="0"/>
              </a:rPr>
              <a:t>but it takes a good programmer to write code a human can understand."</a:t>
            </a:r>
          </a:p>
        </p:txBody>
      </p:sp>
      <p:sp>
        <p:nvSpPr>
          <p:cNvPr id="6" name="Rectangle 2">
            <a:extLst>
              <a:ext uri="{FF2B5EF4-FFF2-40B4-BE49-F238E27FC236}">
                <a16:creationId xmlns:a16="http://schemas.microsoft.com/office/drawing/2014/main" id="{DEC2173B-62F8-4412-A2A4-A50D009C6E36}"/>
              </a:ext>
            </a:extLst>
          </p:cNvPr>
          <p:cNvSpPr txBox="1">
            <a:spLocks noChangeArrowheads="1"/>
          </p:cNvSpPr>
          <p:nvPr/>
        </p:nvSpPr>
        <p:spPr bwMode="auto">
          <a:xfrm>
            <a:off x="8138248" y="3567477"/>
            <a:ext cx="3118161" cy="292388"/>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85750" indent="-285750" algn="l" defTabSz="914400" rtl="0" eaLnBrk="1" latinLnBrk="0" hangingPunct="1">
              <a:lnSpc>
                <a:spcPct val="90000"/>
              </a:lnSpc>
              <a:spcBef>
                <a:spcPts val="10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0" hangingPunct="1">
              <a:lnSpc>
                <a:spcPct val="90000"/>
              </a:lnSpc>
              <a:spcBef>
                <a:spcPts val="500"/>
              </a:spcBef>
              <a:buClr>
                <a:srgbClr val="004991"/>
              </a:buClr>
              <a:buSzPct val="80000"/>
              <a:buFont typeface="Zapf Dingbats"/>
              <a:buChar char="✚"/>
              <a:defRPr sz="1400" b="1" i="0" kern="1200">
                <a:solidFill>
                  <a:schemeClr val="accent5"/>
                </a:solidFill>
                <a:latin typeface="Calibri" panose="020F0502020204030204" pitchFamily="34" charset="0"/>
                <a:ea typeface="+mn-ea"/>
                <a:cs typeface="Calibri" panose="020F0502020204030204" pitchFamily="34" charset="0"/>
              </a:defRPr>
            </a:lvl2pPr>
            <a:lvl3pPr marL="1200150" indent="-285750" algn="l" defTabSz="914400" rtl="0" eaLnBrk="1" latinLnBrk="0" hangingPunct="1">
              <a:lnSpc>
                <a:spcPct val="90000"/>
              </a:lnSpc>
              <a:spcBef>
                <a:spcPts val="500"/>
              </a:spcBef>
              <a:buClr>
                <a:srgbClr val="004991"/>
              </a:buClr>
              <a:buSzPct val="80000"/>
              <a:buFont typeface="Zapf Dingbats"/>
              <a:buChar char="✚"/>
              <a:defRPr sz="1400" b="1" i="0" kern="1200" cap="all" baseline="0">
                <a:solidFill>
                  <a:schemeClr val="accent5"/>
                </a:solidFill>
                <a:latin typeface="Calibri" panose="020F0502020204030204" pitchFamily="34" charset="0"/>
                <a:ea typeface="+mn-ea"/>
                <a:cs typeface="Calibri" panose="020F0502020204030204" pitchFamily="34" charset="0"/>
              </a:defRPr>
            </a:lvl3pPr>
            <a:lvl4pPr marL="16573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4pPr>
            <a:lvl5pPr marL="2114550" indent="-285750" algn="l" defTabSz="914400" rtl="0" eaLnBrk="1" latinLnBrk="0" hangingPunct="1">
              <a:lnSpc>
                <a:spcPct val="90000"/>
              </a:lnSpc>
              <a:spcBef>
                <a:spcPts val="500"/>
              </a:spcBef>
              <a:buClr>
                <a:srgbClr val="004991"/>
              </a:buClr>
              <a:buSzPct val="80000"/>
              <a:buFont typeface="Zapf Dingbats"/>
              <a:buChar char="✚"/>
              <a:defRPr sz="1400" b="0" i="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en-US" altLang="en-US" sz="1300">
                <a:solidFill>
                  <a:srgbClr val="569CD6"/>
                </a:solidFill>
                <a:latin typeface="Cascadia Code" panose="020B0609020000020004" pitchFamily="49" charset="0"/>
              </a:rPr>
              <a:t>int</a:t>
            </a:r>
            <a:r>
              <a:rPr lang="en-US" altLang="en-US" sz="1300">
                <a:solidFill>
                  <a:srgbClr val="DCDCDC"/>
                </a:solidFill>
                <a:latin typeface="Cascadia Code" panose="020B0609020000020004" pitchFamily="49" charset="0"/>
              </a:rPr>
              <a:t> </a:t>
            </a:r>
            <a:r>
              <a:rPr lang="en-US" altLang="en-US" sz="1300">
                <a:solidFill>
                  <a:srgbClr val="9CDCFE"/>
                </a:solidFill>
                <a:latin typeface="Cascadia Code" panose="020B0609020000020004" pitchFamily="49" charset="0"/>
              </a:rPr>
              <a:t>d</a:t>
            </a:r>
            <a:r>
              <a:rPr lang="en-US" altLang="en-US" sz="1300">
                <a:solidFill>
                  <a:srgbClr val="DCDCDC"/>
                </a:solidFill>
                <a:latin typeface="Cascadia Code" panose="020B0609020000020004" pitchFamily="49" charset="0"/>
              </a:rPr>
              <a:t>; </a:t>
            </a:r>
            <a:r>
              <a:rPr lang="en-US" altLang="en-US" sz="1300">
                <a:solidFill>
                  <a:srgbClr val="FF0000"/>
                </a:solidFill>
                <a:latin typeface="Cascadia Code" panose="020B0609020000020004" pitchFamily="49" charset="0"/>
              </a:rPr>
              <a:t>// elapsed time in days</a:t>
            </a:r>
            <a:endParaRPr lang="en-US" altLang="en-US" sz="1300">
              <a:latin typeface="Arial" panose="020B0604020202020204" pitchFamily="34" charset="0"/>
            </a:endParaRPr>
          </a:p>
        </p:txBody>
      </p:sp>
      <p:sp>
        <p:nvSpPr>
          <p:cNvPr id="9" name="Rectangle 3">
            <a:extLst>
              <a:ext uri="{FF2B5EF4-FFF2-40B4-BE49-F238E27FC236}">
                <a16:creationId xmlns:a16="http://schemas.microsoft.com/office/drawing/2014/main" id="{8F2CBE84-5CFA-46FA-A69A-A2B7F3F76979}"/>
              </a:ext>
            </a:extLst>
          </p:cNvPr>
          <p:cNvSpPr>
            <a:spLocks noGrp="1" noChangeArrowheads="1"/>
          </p:cNvSpPr>
          <p:nvPr>
            <p:ph type="body" sz="quarter" idx="13"/>
          </p:nvPr>
        </p:nvSpPr>
        <p:spPr bwMode="auto">
          <a:xfrm>
            <a:off x="8561441" y="4904771"/>
            <a:ext cx="2335896" cy="292388"/>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569CD6"/>
                </a:solidFill>
                <a:effectLst/>
                <a:latin typeface="Cascadia Code" panose="020B0609020000020004" pitchFamily="49" charset="0"/>
              </a:rPr>
              <a:t>int</a:t>
            </a:r>
            <a:r>
              <a:rPr kumimoji="0" lang="en-US" altLang="en-US" sz="1300" b="0" i="0" u="none" strike="noStrike" cap="none" normalizeH="0" baseline="0">
                <a:ln>
                  <a:noFill/>
                </a:ln>
                <a:solidFill>
                  <a:srgbClr val="DCDCDC"/>
                </a:solidFill>
                <a:effectLst/>
                <a:latin typeface="Cascadia Code" panose="020B0609020000020004" pitchFamily="49" charset="0"/>
              </a:rPr>
              <a:t> </a:t>
            </a:r>
            <a:r>
              <a:rPr kumimoji="0" lang="en-US" altLang="en-US" sz="1300" b="0" i="0" u="none" strike="noStrike" cap="none" normalizeH="0" baseline="0" err="1">
                <a:ln>
                  <a:noFill/>
                </a:ln>
                <a:solidFill>
                  <a:srgbClr val="9CDCFE"/>
                </a:solidFill>
                <a:effectLst/>
                <a:latin typeface="Cascadia Code" panose="020B0609020000020004" pitchFamily="49" charset="0"/>
              </a:rPr>
              <a:t>elapsedTimeInDays</a:t>
            </a:r>
            <a:r>
              <a:rPr kumimoji="0" lang="en-US" altLang="en-US" sz="1300" b="0" i="0" u="none" strike="noStrike" cap="none" normalizeH="0" baseline="0">
                <a:ln>
                  <a:noFill/>
                </a:ln>
                <a:solidFill>
                  <a:srgbClr val="DCDCDC"/>
                </a:solidFill>
                <a:effectLst/>
                <a:latin typeface="Cascadia Code" panose="020B0609020000020004" pitchFamily="49" charset="0"/>
              </a:rPr>
              <a:t>;</a:t>
            </a:r>
            <a:endParaRPr kumimoji="0" lang="en-US" altLang="en-US" sz="13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E4881A7-F266-4832-B69A-A7E92E15B6C6}"/>
              </a:ext>
            </a:extLst>
          </p:cNvPr>
          <p:cNvPicPr>
            <a:picLocks noChangeAspect="1"/>
          </p:cNvPicPr>
          <p:nvPr/>
        </p:nvPicPr>
        <p:blipFill>
          <a:blip r:embed="rId3"/>
          <a:stretch>
            <a:fillRect/>
          </a:stretch>
        </p:blipFill>
        <p:spPr>
          <a:xfrm>
            <a:off x="9472961" y="4042651"/>
            <a:ext cx="448734" cy="679333"/>
          </a:xfrm>
          <a:prstGeom prst="rect">
            <a:avLst/>
          </a:prstGeom>
        </p:spPr>
      </p:pic>
      <p:sp>
        <p:nvSpPr>
          <p:cNvPr id="11" name="Textplatzhalter 5">
            <a:extLst>
              <a:ext uri="{FF2B5EF4-FFF2-40B4-BE49-F238E27FC236}">
                <a16:creationId xmlns:a16="http://schemas.microsoft.com/office/drawing/2014/main" id="{8FA6ADD2-9FC0-42DF-AE29-5836575A156B}"/>
              </a:ext>
            </a:extLst>
          </p:cNvPr>
          <p:cNvSpPr>
            <a:spLocks noGrp="1"/>
          </p:cNvSpPr>
          <p:nvPr>
            <p:ph type="body" sz="quarter" idx="12"/>
          </p:nvPr>
        </p:nvSpPr>
        <p:spPr>
          <a:xfrm>
            <a:off x="791570" y="1856096"/>
            <a:ext cx="7438030" cy="4037104"/>
          </a:xfrm>
        </p:spPr>
        <p:txBody>
          <a:bodyPr>
            <a:noAutofit/>
          </a:bodyPr>
          <a:lstStyle/>
          <a:p>
            <a:r>
              <a:rPr lang="en-US" sz="1600" dirty="0"/>
              <a:t>Names are for com</a:t>
            </a:r>
            <a:r>
              <a:rPr lang="en-150" sz="1600" dirty="0"/>
              <a:t>m</a:t>
            </a:r>
            <a:r>
              <a:rPr lang="en-US" sz="1600" dirty="0" err="1"/>
              <a:t>unicating</a:t>
            </a:r>
            <a:r>
              <a:rPr lang="en-US" sz="1600" dirty="0"/>
              <a:t> intent</a:t>
            </a:r>
            <a:endParaRPr lang="en-150" sz="1600" dirty="0"/>
          </a:p>
          <a:p>
            <a:r>
              <a:rPr lang="en-US" sz="1600" dirty="0"/>
              <a:t>Com</a:t>
            </a:r>
            <a:r>
              <a:rPr lang="en-150" sz="1600" dirty="0"/>
              <a:t>m</a:t>
            </a:r>
            <a:r>
              <a:rPr lang="en-US" sz="1600" dirty="0" err="1"/>
              <a:t>unicating</a:t>
            </a:r>
            <a:r>
              <a:rPr lang="en-US" sz="1600" dirty="0"/>
              <a:t> intent is even more important than making sure the code works</a:t>
            </a:r>
            <a:endParaRPr lang="en-150" sz="1600" dirty="0"/>
          </a:p>
          <a:p>
            <a:r>
              <a:rPr lang="en-US" sz="1600" dirty="0"/>
              <a:t>The true cost of software is in the maintenance</a:t>
            </a:r>
            <a:endParaRPr lang="en-150" sz="1600" dirty="0"/>
          </a:p>
          <a:p>
            <a:r>
              <a:rPr lang="en-US" sz="1600" dirty="0"/>
              <a:t>Whenever you have to read the code in order to understand the name, the name pretty much failed to communicate</a:t>
            </a:r>
            <a:endParaRPr lang="en-150" sz="1600" dirty="0"/>
          </a:p>
          <a:p>
            <a:r>
              <a:rPr lang="en-US" sz="1600" dirty="0"/>
              <a:t>Avoid disinformation =&gt; worst sin a programmers can commit</a:t>
            </a:r>
            <a:endParaRPr lang="en-150" sz="1600" dirty="0"/>
          </a:p>
          <a:p>
            <a:r>
              <a:rPr lang="en-US" sz="1600" dirty="0"/>
              <a:t>Name should say what it means and mean what it said</a:t>
            </a:r>
            <a:endParaRPr lang="en-150" sz="1600" dirty="0"/>
          </a:p>
          <a:p>
            <a:r>
              <a:rPr lang="en-US" sz="1600" dirty="0"/>
              <a:t>Us</a:t>
            </a:r>
            <a:r>
              <a:rPr lang="en-150" sz="1600" dirty="0"/>
              <a:t>e </a:t>
            </a:r>
            <a:r>
              <a:rPr lang="en-US" sz="1600" dirty="0"/>
              <a:t>pronounceable names</a:t>
            </a:r>
            <a:endParaRPr lang="en-150" sz="1600" dirty="0"/>
          </a:p>
          <a:p>
            <a:r>
              <a:rPr lang="en-US" sz="1600" dirty="0"/>
              <a:t>Avoid encodings – Hungarian </a:t>
            </a:r>
            <a:r>
              <a:rPr lang="en-150" sz="1600" dirty="0"/>
              <a:t>an</a:t>
            </a:r>
            <a:r>
              <a:rPr lang="en-US" sz="1600" dirty="0"/>
              <a:t>notation</a:t>
            </a:r>
          </a:p>
          <a:p>
            <a:r>
              <a:rPr lang="en-US" sz="1600" dirty="0"/>
              <a:t>Replace magic numbers with named constants</a:t>
            </a:r>
          </a:p>
          <a:p>
            <a:pPr marL="171450" indent="-171450">
              <a:buFont typeface="Arial" panose="020B0604020202020204" pitchFamily="34" charset="0"/>
              <a:buChar char="•"/>
            </a:pPr>
            <a:endParaRPr lang="en-150" dirty="0"/>
          </a:p>
        </p:txBody>
      </p:sp>
    </p:spTree>
    <p:extLst>
      <p:ext uri="{BB962C8B-B14F-4D97-AF65-F5344CB8AC3E}">
        <p14:creationId xmlns:p14="http://schemas.microsoft.com/office/powerpoint/2010/main" val="208323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D6AE9C02-596E-425F-A921-04CEB4C0BFCA}"/>
              </a:ext>
            </a:extLst>
          </p:cNvPr>
          <p:cNvSpPr>
            <a:spLocks noGrp="1"/>
          </p:cNvSpPr>
          <p:nvPr>
            <p:ph type="title"/>
          </p:nvPr>
        </p:nvSpPr>
        <p:spPr>
          <a:xfrm>
            <a:off x="1387474" y="964800"/>
            <a:ext cx="9966325" cy="481863"/>
          </a:xfrm>
        </p:spPr>
        <p:txBody>
          <a:bodyPr>
            <a:noAutofit/>
          </a:bodyPr>
          <a:lstStyle/>
          <a:p>
            <a:r>
              <a:rPr lang="en-US" altLang="en-US"/>
              <a:t>Na</a:t>
            </a:r>
            <a:r>
              <a:rPr lang="en-150" altLang="en-US"/>
              <a:t>m</a:t>
            </a:r>
            <a:r>
              <a:rPr lang="en-US" altLang="en-US"/>
              <a:t>e</a:t>
            </a:r>
            <a:r>
              <a:rPr lang="en-150" altLang="en-US"/>
              <a:t>s</a:t>
            </a:r>
            <a:endParaRPr lang="de-DE"/>
          </a:p>
        </p:txBody>
      </p:sp>
      <p:sp>
        <p:nvSpPr>
          <p:cNvPr id="3" name="Foliennummernplatzhalter 2">
            <a:extLst>
              <a:ext uri="{FF2B5EF4-FFF2-40B4-BE49-F238E27FC236}">
                <a16:creationId xmlns:a16="http://schemas.microsoft.com/office/drawing/2014/main" id="{160CD6E8-1BEF-4EC0-9236-6F78B9D2F27F}"/>
              </a:ext>
            </a:extLst>
          </p:cNvPr>
          <p:cNvSpPr>
            <a:spLocks noGrp="1"/>
          </p:cNvSpPr>
          <p:nvPr>
            <p:ph type="sldNum" sz="quarter" idx="10"/>
          </p:nvPr>
        </p:nvSpPr>
        <p:spPr/>
        <p:txBody>
          <a:bodyPr/>
          <a:lstStyle/>
          <a:p>
            <a:fld id="{AC9EADA5-491E-8449-B417-673047FD2CD0}" type="slidenum">
              <a:rPr lang="de-DE" smtClean="0"/>
              <a:pPr/>
              <a:t>9</a:t>
            </a:fld>
            <a:endParaRPr lang="de-DE"/>
          </a:p>
        </p:txBody>
      </p:sp>
      <p:sp>
        <p:nvSpPr>
          <p:cNvPr id="4" name="Text Placeholder 3">
            <a:extLst>
              <a:ext uri="{FF2B5EF4-FFF2-40B4-BE49-F238E27FC236}">
                <a16:creationId xmlns:a16="http://schemas.microsoft.com/office/drawing/2014/main" id="{B68A2170-9C57-4D8B-A740-B4B721A4F5C4}"/>
              </a:ext>
            </a:extLst>
          </p:cNvPr>
          <p:cNvSpPr>
            <a:spLocks noGrp="1"/>
          </p:cNvSpPr>
          <p:nvPr>
            <p:ph type="body" sz="quarter" idx="12"/>
          </p:nvPr>
        </p:nvSpPr>
        <p:spPr>
          <a:xfrm>
            <a:off x="838201" y="1733266"/>
            <a:ext cx="6143406" cy="3565784"/>
          </a:xfrm>
        </p:spPr>
        <p:txBody>
          <a:bodyPr vert="horz" lIns="0" tIns="0" rIns="0" bIns="0" rtlCol="0" anchor="t">
            <a:noAutofit/>
          </a:bodyPr>
          <a:lstStyle/>
          <a:p>
            <a:pPr marL="0" indent="0">
              <a:buNone/>
            </a:pPr>
            <a:r>
              <a:rPr lang="en-150" sz="1600" b="1"/>
              <a:t>P</a:t>
            </a:r>
            <a:r>
              <a:rPr lang="en-US" sz="1600" b="1"/>
              <a:t>a</a:t>
            </a:r>
            <a:r>
              <a:rPr lang="en-150" sz="1600" b="1"/>
              <a:t>r</a:t>
            </a:r>
            <a:r>
              <a:rPr lang="en-US" sz="1600" b="1"/>
              <a:t>t</a:t>
            </a:r>
            <a:r>
              <a:rPr lang="en-150" sz="1600" b="1"/>
              <a:t>s </a:t>
            </a:r>
            <a:r>
              <a:rPr lang="en-US" sz="1600" b="1"/>
              <a:t>o</a:t>
            </a:r>
            <a:r>
              <a:rPr lang="en-150" sz="1600" b="1"/>
              <a:t>f </a:t>
            </a:r>
            <a:r>
              <a:rPr lang="en-US" sz="1600" b="1"/>
              <a:t>s</a:t>
            </a:r>
            <a:r>
              <a:rPr lang="en-150" sz="1600" b="1"/>
              <a:t>p</a:t>
            </a:r>
            <a:r>
              <a:rPr lang="en-US" sz="1600" b="1"/>
              <a:t>e</a:t>
            </a:r>
            <a:r>
              <a:rPr lang="en-150" sz="1600" b="1"/>
              <a:t>e</a:t>
            </a:r>
            <a:r>
              <a:rPr lang="en-US" sz="1600" b="1"/>
              <a:t>c</a:t>
            </a:r>
            <a:r>
              <a:rPr lang="en-150" sz="1600" b="1"/>
              <a:t>h</a:t>
            </a:r>
          </a:p>
          <a:p>
            <a:pPr>
              <a:buFont typeface="Arial" panose="020B0604020202020204" pitchFamily="34" charset="0"/>
              <a:buChar char="•"/>
            </a:pPr>
            <a:r>
              <a:rPr lang="en-US" sz="1600">
                <a:latin typeface="Calibri"/>
                <a:cs typeface="Calibri"/>
              </a:rPr>
              <a:t>No</a:t>
            </a:r>
            <a:r>
              <a:rPr lang="en-150" sz="1600">
                <a:latin typeface="Calibri"/>
                <a:cs typeface="Calibri"/>
              </a:rPr>
              <a:t>u</a:t>
            </a:r>
            <a:r>
              <a:rPr lang="en-US" sz="1600">
                <a:latin typeface="Calibri"/>
                <a:cs typeface="Calibri"/>
              </a:rPr>
              <a:t>n</a:t>
            </a:r>
            <a:r>
              <a:rPr lang="en-150" sz="1600">
                <a:latin typeface="Calibri"/>
                <a:cs typeface="Calibri"/>
              </a:rPr>
              <a:t> - variables, class</a:t>
            </a:r>
            <a:endParaRPr lang="en-150" sz="1600"/>
          </a:p>
          <a:p>
            <a:pPr>
              <a:buFont typeface="Arial" panose="020B0604020202020204" pitchFamily="34" charset="0"/>
              <a:buChar char="•"/>
            </a:pPr>
            <a:r>
              <a:rPr lang="en-US" sz="1600">
                <a:latin typeface="Calibri"/>
                <a:cs typeface="Calibri"/>
              </a:rPr>
              <a:t>V</a:t>
            </a:r>
            <a:r>
              <a:rPr lang="en-150" sz="1600">
                <a:latin typeface="Calibri"/>
                <a:cs typeface="Calibri"/>
              </a:rPr>
              <a:t>erbs – methods: </a:t>
            </a:r>
            <a:r>
              <a:rPr lang="en-US" sz="1600">
                <a:latin typeface="Calibri"/>
                <a:cs typeface="Calibri"/>
              </a:rPr>
              <a:t>g</a:t>
            </a:r>
            <a:r>
              <a:rPr lang="en-150" sz="1600">
                <a:latin typeface="Calibri"/>
                <a:cs typeface="Calibri"/>
              </a:rPr>
              <a:t>e</a:t>
            </a:r>
            <a:r>
              <a:rPr lang="en-US" sz="1600">
                <a:latin typeface="Calibri"/>
                <a:cs typeface="Calibri"/>
              </a:rPr>
              <a:t>t</a:t>
            </a:r>
            <a:r>
              <a:rPr lang="en-150" sz="1600">
                <a:latin typeface="Calibri"/>
                <a:cs typeface="Calibri"/>
              </a:rPr>
              <a:t>P</a:t>
            </a:r>
            <a:r>
              <a:rPr lang="en-US" sz="1600">
                <a:latin typeface="Calibri"/>
                <a:cs typeface="Calibri"/>
              </a:rPr>
              <a:t>r</a:t>
            </a:r>
            <a:r>
              <a:rPr lang="en-150" sz="1600">
                <a:latin typeface="Calibri"/>
                <a:cs typeface="Calibri"/>
              </a:rPr>
              <a:t>i</a:t>
            </a:r>
            <a:r>
              <a:rPr lang="en-US" sz="1600">
                <a:latin typeface="Calibri"/>
                <a:cs typeface="Calibri"/>
              </a:rPr>
              <a:t>c</a:t>
            </a:r>
            <a:r>
              <a:rPr lang="en-150" sz="1600">
                <a:latin typeface="Calibri"/>
                <a:cs typeface="Calibri"/>
              </a:rPr>
              <a:t>e(), </a:t>
            </a:r>
            <a:r>
              <a:rPr lang="en-US" sz="1600">
                <a:latin typeface="Calibri"/>
                <a:cs typeface="Calibri"/>
              </a:rPr>
              <a:t>p</a:t>
            </a:r>
            <a:r>
              <a:rPr lang="en-150" sz="1600">
                <a:latin typeface="Calibri"/>
                <a:cs typeface="Calibri"/>
              </a:rPr>
              <a:t>o</a:t>
            </a:r>
            <a:r>
              <a:rPr lang="en-US" sz="1600">
                <a:latin typeface="Calibri"/>
                <a:cs typeface="Calibri"/>
              </a:rPr>
              <a:t>s</a:t>
            </a:r>
            <a:r>
              <a:rPr lang="en-150" sz="1600">
                <a:latin typeface="Calibri"/>
                <a:cs typeface="Calibri"/>
              </a:rPr>
              <a:t>t</a:t>
            </a:r>
            <a:r>
              <a:rPr lang="en-US" sz="1600">
                <a:latin typeface="Calibri"/>
                <a:cs typeface="Calibri"/>
              </a:rPr>
              <a:t>P</a:t>
            </a:r>
            <a:r>
              <a:rPr lang="en-150" sz="1600">
                <a:latin typeface="Calibri"/>
                <a:cs typeface="Calibri"/>
              </a:rPr>
              <a:t>a</a:t>
            </a:r>
            <a:r>
              <a:rPr lang="en-US" sz="1600">
                <a:latin typeface="Calibri"/>
                <a:cs typeface="Calibri"/>
              </a:rPr>
              <a:t>y</a:t>
            </a:r>
            <a:r>
              <a:rPr lang="en-150" sz="1600">
                <a:latin typeface="Calibri"/>
                <a:cs typeface="Calibri"/>
              </a:rPr>
              <a:t>m</a:t>
            </a:r>
            <a:r>
              <a:rPr lang="en-US" sz="1600">
                <a:latin typeface="Calibri"/>
                <a:cs typeface="Calibri"/>
              </a:rPr>
              <a:t>e</a:t>
            </a:r>
            <a:r>
              <a:rPr lang="en-150" sz="1600">
                <a:latin typeface="Calibri"/>
                <a:cs typeface="Calibri"/>
              </a:rPr>
              <a:t>n</a:t>
            </a:r>
            <a:r>
              <a:rPr lang="en-US" sz="1600">
                <a:latin typeface="Calibri"/>
                <a:cs typeface="Calibri"/>
              </a:rPr>
              <a:t>t</a:t>
            </a:r>
            <a:r>
              <a:rPr lang="en-150" sz="1600">
                <a:latin typeface="Calibri"/>
                <a:cs typeface="Calibri"/>
              </a:rPr>
              <a:t>()</a:t>
            </a:r>
          </a:p>
          <a:p>
            <a:pPr>
              <a:buFont typeface="Arial" panose="020B0604020202020204" pitchFamily="34" charset="0"/>
              <a:buChar char="•"/>
            </a:pPr>
            <a:r>
              <a:rPr lang="en-150" sz="1600">
                <a:latin typeface="Calibri"/>
                <a:cs typeface="Calibri"/>
              </a:rPr>
              <a:t>Predicate – methods that returns </a:t>
            </a:r>
            <a:r>
              <a:rPr lang="en-150" sz="1600" err="1">
                <a:latin typeface="Calibri"/>
                <a:cs typeface="Calibri"/>
              </a:rPr>
              <a:t>boolean</a:t>
            </a:r>
            <a:r>
              <a:rPr lang="en-150" sz="1600">
                <a:latin typeface="Calibri"/>
                <a:cs typeface="Calibri"/>
              </a:rPr>
              <a:t>:  </a:t>
            </a:r>
            <a:r>
              <a:rPr lang="en-US" sz="1600">
                <a:latin typeface="Calibri"/>
                <a:cs typeface="Calibri"/>
              </a:rPr>
              <a:t>i</a:t>
            </a:r>
            <a:r>
              <a:rPr lang="en-150" sz="1600">
                <a:latin typeface="Calibri"/>
                <a:cs typeface="Calibri"/>
              </a:rPr>
              <a:t>s</a:t>
            </a:r>
            <a:r>
              <a:rPr lang="en-US" sz="1600">
                <a:latin typeface="Calibri"/>
                <a:cs typeface="Calibri"/>
              </a:rPr>
              <a:t>P</a:t>
            </a:r>
            <a:r>
              <a:rPr lang="en-150" sz="1600">
                <a:latin typeface="Calibri"/>
                <a:cs typeface="Calibri"/>
              </a:rPr>
              <a:t>o</a:t>
            </a:r>
            <a:r>
              <a:rPr lang="en-US" sz="1600">
                <a:latin typeface="Calibri"/>
                <a:cs typeface="Calibri"/>
              </a:rPr>
              <a:t>s</a:t>
            </a:r>
            <a:r>
              <a:rPr lang="en-150" sz="1600">
                <a:latin typeface="Calibri"/>
                <a:cs typeface="Calibri"/>
              </a:rPr>
              <a:t>t</a:t>
            </a:r>
            <a:r>
              <a:rPr lang="en-US" sz="1600">
                <a:latin typeface="Calibri"/>
                <a:cs typeface="Calibri"/>
              </a:rPr>
              <a:t>a</a:t>
            </a:r>
            <a:r>
              <a:rPr lang="en-150" sz="1600">
                <a:latin typeface="Calibri"/>
                <a:cs typeface="Calibri"/>
              </a:rPr>
              <a:t>b</a:t>
            </a:r>
            <a:r>
              <a:rPr lang="en-US" sz="1600">
                <a:latin typeface="Calibri"/>
                <a:cs typeface="Calibri"/>
              </a:rPr>
              <a:t>l</a:t>
            </a:r>
            <a:r>
              <a:rPr lang="en-150" sz="1600">
                <a:latin typeface="Calibri"/>
                <a:cs typeface="Calibri"/>
              </a:rPr>
              <a:t>e() </a:t>
            </a:r>
            <a:endParaRPr lang="en-150" sz="1600"/>
          </a:p>
          <a:p>
            <a:pPr>
              <a:buFont typeface="Arial" panose="020B0604020202020204" pitchFamily="34" charset="0"/>
              <a:buChar char="•"/>
            </a:pPr>
            <a:r>
              <a:rPr lang="en-150" sz="1600">
                <a:latin typeface="Calibri"/>
                <a:cs typeface="Calibri"/>
              </a:rPr>
              <a:t>Predicate – </a:t>
            </a:r>
            <a:r>
              <a:rPr lang="en-US" sz="1600">
                <a:latin typeface="Calibri"/>
                <a:cs typeface="Calibri"/>
              </a:rPr>
              <a:t>b</a:t>
            </a:r>
            <a:r>
              <a:rPr lang="en-150" sz="1600">
                <a:latin typeface="Calibri"/>
                <a:cs typeface="Calibri"/>
              </a:rPr>
              <a:t>oolean: </a:t>
            </a:r>
            <a:r>
              <a:rPr lang="en-US" sz="1600">
                <a:latin typeface="Calibri"/>
                <a:cs typeface="Calibri"/>
              </a:rPr>
              <a:t>i</a:t>
            </a:r>
            <a:r>
              <a:rPr lang="en-150" sz="1600">
                <a:latin typeface="Calibri"/>
                <a:cs typeface="Calibri"/>
              </a:rPr>
              <a:t>s</a:t>
            </a:r>
            <a:r>
              <a:rPr lang="en-US" sz="1600">
                <a:latin typeface="Calibri"/>
                <a:cs typeface="Calibri"/>
              </a:rPr>
              <a:t>E</a:t>
            </a:r>
            <a:r>
              <a:rPr lang="en-150" sz="1600">
                <a:latin typeface="Calibri"/>
                <a:cs typeface="Calibri"/>
              </a:rPr>
              <a:t>m</a:t>
            </a:r>
            <a:r>
              <a:rPr lang="en-US" sz="1600">
                <a:latin typeface="Calibri"/>
                <a:cs typeface="Calibri"/>
              </a:rPr>
              <a:t>p</a:t>
            </a:r>
            <a:r>
              <a:rPr lang="en-150" sz="1600">
                <a:latin typeface="Calibri"/>
                <a:cs typeface="Calibri"/>
              </a:rPr>
              <a:t>t</a:t>
            </a:r>
            <a:r>
              <a:rPr lang="en-US" sz="1600">
                <a:latin typeface="Calibri"/>
                <a:cs typeface="Calibri"/>
              </a:rPr>
              <a:t>y</a:t>
            </a:r>
            <a:endParaRPr lang="en-150" sz="1600">
              <a:latin typeface="Calibri"/>
              <a:cs typeface="Calibri"/>
            </a:endParaRPr>
          </a:p>
          <a:p>
            <a:pPr>
              <a:buFont typeface="Arial" panose="020B0604020202020204" pitchFamily="34" charset="0"/>
              <a:buChar char="•"/>
            </a:pPr>
            <a:r>
              <a:rPr lang="en-US" sz="1600">
                <a:latin typeface="Calibri"/>
                <a:cs typeface="Calibri"/>
              </a:rPr>
              <a:t>A</a:t>
            </a:r>
            <a:r>
              <a:rPr lang="en-150" sz="1600">
                <a:latin typeface="Calibri"/>
                <a:cs typeface="Calibri"/>
              </a:rPr>
              <a:t>djectives – </a:t>
            </a:r>
            <a:r>
              <a:rPr lang="en-150" sz="1600" err="1">
                <a:latin typeface="Calibri"/>
                <a:cs typeface="Calibri"/>
              </a:rPr>
              <a:t>enums</a:t>
            </a:r>
            <a:r>
              <a:rPr lang="en-150" sz="1600">
                <a:latin typeface="Calibri"/>
                <a:cs typeface="Calibri"/>
              </a:rPr>
              <a:t> are often adjectives</a:t>
            </a:r>
          </a:p>
          <a:p>
            <a:pPr marL="0" indent="0">
              <a:buNone/>
            </a:pPr>
            <a:r>
              <a:rPr lang="en-150" sz="1600" b="1"/>
              <a:t>The scope length rule </a:t>
            </a:r>
            <a:r>
              <a:rPr lang="en-150" sz="1600"/>
              <a:t>- </a:t>
            </a:r>
            <a:r>
              <a:rPr lang="en-US" sz="1600"/>
              <a:t>scope length vs. name length</a:t>
            </a:r>
            <a:endParaRPr lang="en-150" sz="1600"/>
          </a:p>
          <a:p>
            <a:pPr>
              <a:buFont typeface="Arial" panose="020B0604020202020204" pitchFamily="34" charset="0"/>
              <a:buChar char="•"/>
            </a:pPr>
            <a:r>
              <a:rPr lang="en-US" sz="1600">
                <a:latin typeface="Calibri"/>
                <a:cs typeface="Calibri"/>
              </a:rPr>
              <a:t>V</a:t>
            </a:r>
            <a:r>
              <a:rPr lang="en-150" sz="1600">
                <a:latin typeface="Calibri"/>
                <a:cs typeface="Calibri"/>
              </a:rPr>
              <a:t>ariables: proportional</a:t>
            </a:r>
          </a:p>
          <a:p>
            <a:pPr>
              <a:buFont typeface="Arial" panose="020B0604020202020204" pitchFamily="34" charset="0"/>
              <a:buChar char="•"/>
            </a:pPr>
            <a:r>
              <a:rPr lang="en-150" sz="1600">
                <a:latin typeface="Calibri"/>
                <a:cs typeface="Calibri"/>
              </a:rPr>
              <a:t>Function</a:t>
            </a:r>
            <a:r>
              <a:rPr lang="en-US" sz="1600">
                <a:latin typeface="Calibri"/>
                <a:cs typeface="Calibri"/>
              </a:rPr>
              <a:t>s</a:t>
            </a:r>
            <a:r>
              <a:rPr lang="en-150" sz="1600">
                <a:latin typeface="Calibri"/>
                <a:cs typeface="Calibri"/>
              </a:rPr>
              <a:t>, </a:t>
            </a:r>
            <a:r>
              <a:rPr lang="en-US" sz="1600">
                <a:latin typeface="Calibri"/>
                <a:cs typeface="Calibri"/>
              </a:rPr>
              <a:t>c</a:t>
            </a:r>
            <a:r>
              <a:rPr lang="en-150" sz="1600">
                <a:latin typeface="Calibri"/>
                <a:cs typeface="Calibri"/>
              </a:rPr>
              <a:t>l</a:t>
            </a:r>
            <a:r>
              <a:rPr lang="en-US" sz="1600">
                <a:latin typeface="Calibri"/>
                <a:cs typeface="Calibri"/>
              </a:rPr>
              <a:t>a</a:t>
            </a:r>
            <a:r>
              <a:rPr lang="en-150" sz="1600">
                <a:latin typeface="Calibri"/>
                <a:cs typeface="Calibri"/>
              </a:rPr>
              <a:t>s</a:t>
            </a:r>
            <a:r>
              <a:rPr lang="en-US" sz="1600">
                <a:latin typeface="Calibri"/>
                <a:cs typeface="Calibri"/>
              </a:rPr>
              <a:t>se</a:t>
            </a:r>
            <a:r>
              <a:rPr lang="en-150" sz="1600">
                <a:latin typeface="Calibri"/>
                <a:cs typeface="Calibri"/>
              </a:rPr>
              <a:t>s: </a:t>
            </a:r>
            <a:r>
              <a:rPr lang="en-US" sz="1600">
                <a:latin typeface="Calibri"/>
                <a:cs typeface="Calibri"/>
              </a:rPr>
              <a:t>i</a:t>
            </a:r>
            <a:r>
              <a:rPr lang="en-150" sz="1600">
                <a:latin typeface="Calibri"/>
                <a:cs typeface="Calibri"/>
              </a:rPr>
              <a:t>n</a:t>
            </a:r>
            <a:r>
              <a:rPr lang="en-US" sz="1600">
                <a:latin typeface="Calibri"/>
                <a:cs typeface="Calibri"/>
              </a:rPr>
              <a:t>v</a:t>
            </a:r>
            <a:r>
              <a:rPr lang="en-150" sz="1600">
                <a:latin typeface="Calibri"/>
                <a:cs typeface="Calibri"/>
              </a:rPr>
              <a:t>e</a:t>
            </a:r>
            <a:r>
              <a:rPr lang="en-US" sz="1600">
                <a:latin typeface="Calibri"/>
                <a:cs typeface="Calibri"/>
              </a:rPr>
              <a:t>r</a:t>
            </a:r>
            <a:r>
              <a:rPr lang="en-150" sz="1600">
                <a:latin typeface="Calibri"/>
                <a:cs typeface="Calibri"/>
              </a:rPr>
              <a:t>s</a:t>
            </a:r>
            <a:r>
              <a:rPr lang="en-US" sz="1600">
                <a:latin typeface="Calibri"/>
                <a:cs typeface="Calibri"/>
              </a:rPr>
              <a:t>e</a:t>
            </a:r>
            <a:r>
              <a:rPr lang="en-150" sz="1600">
                <a:latin typeface="Calibri"/>
                <a:cs typeface="Calibri"/>
              </a:rPr>
              <a:t> </a:t>
            </a:r>
            <a:r>
              <a:rPr lang="en-US" sz="1600">
                <a:latin typeface="Calibri"/>
                <a:cs typeface="Calibri"/>
              </a:rPr>
              <a:t>p</a:t>
            </a:r>
            <a:r>
              <a:rPr lang="en-150" sz="1600">
                <a:latin typeface="Calibri"/>
                <a:cs typeface="Calibri"/>
              </a:rPr>
              <a:t>r</a:t>
            </a:r>
            <a:r>
              <a:rPr lang="en-US" sz="1600">
                <a:latin typeface="Calibri"/>
                <a:cs typeface="Calibri"/>
              </a:rPr>
              <a:t>o</a:t>
            </a:r>
            <a:r>
              <a:rPr lang="en-150" sz="1600">
                <a:latin typeface="Calibri"/>
                <a:cs typeface="Calibri"/>
              </a:rPr>
              <a:t>portional</a:t>
            </a:r>
          </a:p>
          <a:p>
            <a:pPr>
              <a:buFont typeface="Arial" panose="020B0604020202020204" pitchFamily="34" charset="0"/>
              <a:buChar char="•"/>
            </a:pPr>
            <a:r>
              <a:rPr lang="en-150" sz="1600">
                <a:latin typeface="Calibri"/>
                <a:cs typeface="Calibri"/>
              </a:rPr>
              <a:t>Derived classes (</a:t>
            </a:r>
            <a:r>
              <a:rPr lang="en-US" sz="1600">
                <a:latin typeface="Calibri"/>
                <a:cs typeface="Calibri"/>
              </a:rPr>
              <a:t>e</a:t>
            </a:r>
            <a:r>
              <a:rPr lang="en-150" sz="1600">
                <a:latin typeface="Calibri"/>
                <a:cs typeface="Calibri"/>
              </a:rPr>
              <a:t>x</a:t>
            </a:r>
            <a:r>
              <a:rPr lang="en-US" sz="1600">
                <a:latin typeface="Calibri"/>
                <a:cs typeface="Calibri"/>
              </a:rPr>
              <a:t>c</a:t>
            </a:r>
            <a:r>
              <a:rPr lang="en-150" sz="1600">
                <a:latin typeface="Calibri"/>
                <a:cs typeface="Calibri"/>
              </a:rPr>
              <a:t>e</a:t>
            </a:r>
            <a:r>
              <a:rPr lang="en-US" sz="1600">
                <a:latin typeface="Calibri"/>
                <a:cs typeface="Calibri"/>
              </a:rPr>
              <a:t>p</a:t>
            </a:r>
            <a:r>
              <a:rPr lang="en-150" sz="1600">
                <a:latin typeface="Calibri"/>
                <a:cs typeface="Calibri"/>
              </a:rPr>
              <a:t>t</a:t>
            </a:r>
            <a:r>
              <a:rPr lang="en-US" sz="1600">
                <a:latin typeface="Calibri"/>
                <a:cs typeface="Calibri"/>
              </a:rPr>
              <a:t>i</a:t>
            </a:r>
            <a:r>
              <a:rPr lang="en-150" sz="1600">
                <a:latin typeface="Calibri"/>
                <a:cs typeface="Calibri"/>
              </a:rPr>
              <a:t>o</a:t>
            </a:r>
            <a:r>
              <a:rPr lang="en-US" sz="1600">
                <a:latin typeface="Calibri"/>
                <a:cs typeface="Calibri"/>
              </a:rPr>
              <a:t>n</a:t>
            </a:r>
            <a:r>
              <a:rPr lang="en-150" sz="1600">
                <a:latin typeface="Calibri"/>
                <a:cs typeface="Calibri"/>
              </a:rPr>
              <a:t>): </a:t>
            </a:r>
            <a:r>
              <a:rPr lang="en-US" sz="1600">
                <a:latin typeface="Calibri"/>
                <a:cs typeface="Calibri"/>
              </a:rPr>
              <a:t>a</a:t>
            </a:r>
            <a:r>
              <a:rPr lang="en-150" sz="1600">
                <a:latin typeface="Calibri"/>
                <a:cs typeface="Calibri"/>
              </a:rPr>
              <a:t>d</a:t>
            </a:r>
            <a:r>
              <a:rPr lang="en-US" sz="1600">
                <a:latin typeface="Calibri"/>
                <a:cs typeface="Calibri"/>
              </a:rPr>
              <a:t>j</a:t>
            </a:r>
            <a:r>
              <a:rPr lang="en-150" sz="1600">
                <a:latin typeface="Calibri"/>
                <a:cs typeface="Calibri"/>
              </a:rPr>
              <a:t>e</a:t>
            </a:r>
            <a:r>
              <a:rPr lang="en-US" sz="1600">
                <a:latin typeface="Calibri"/>
                <a:cs typeface="Calibri"/>
              </a:rPr>
              <a:t>c</a:t>
            </a:r>
            <a:r>
              <a:rPr lang="en-150" sz="1600">
                <a:latin typeface="Calibri"/>
                <a:cs typeface="Calibri"/>
              </a:rPr>
              <a:t>t</a:t>
            </a:r>
            <a:r>
              <a:rPr lang="en-US" sz="1600">
                <a:latin typeface="Calibri"/>
                <a:cs typeface="Calibri"/>
              </a:rPr>
              <a:t>i</a:t>
            </a:r>
            <a:r>
              <a:rPr lang="en-150" sz="1600">
                <a:latin typeface="Calibri"/>
                <a:cs typeface="Calibri"/>
              </a:rPr>
              <a:t>v</a:t>
            </a:r>
            <a:r>
              <a:rPr lang="en-US" sz="1600">
                <a:latin typeface="Calibri"/>
                <a:cs typeface="Calibri"/>
              </a:rPr>
              <a:t>e</a:t>
            </a:r>
            <a:r>
              <a:rPr lang="en-150" sz="1600">
                <a:latin typeface="Calibri"/>
                <a:cs typeface="Calibri"/>
              </a:rPr>
              <a:t> </a:t>
            </a:r>
            <a:r>
              <a:rPr lang="en-US" sz="1600">
                <a:latin typeface="Calibri"/>
                <a:cs typeface="Calibri"/>
              </a:rPr>
              <a:t>i</a:t>
            </a:r>
            <a:r>
              <a:rPr lang="en-150" sz="1600">
                <a:latin typeface="Calibri"/>
                <a:cs typeface="Calibri"/>
              </a:rPr>
              <a:t>n </a:t>
            </a:r>
            <a:r>
              <a:rPr lang="en-US" sz="1600">
                <a:latin typeface="Calibri"/>
                <a:cs typeface="Calibri"/>
              </a:rPr>
              <a:t>t</a:t>
            </a:r>
            <a:r>
              <a:rPr lang="en-150" sz="1600">
                <a:latin typeface="Calibri"/>
                <a:cs typeface="Calibri"/>
              </a:rPr>
              <a:t>h</a:t>
            </a:r>
            <a:r>
              <a:rPr lang="en-US" sz="1600">
                <a:latin typeface="Calibri"/>
                <a:cs typeface="Calibri"/>
              </a:rPr>
              <a:t>e</a:t>
            </a:r>
            <a:r>
              <a:rPr lang="en-150" sz="1600">
                <a:latin typeface="Calibri"/>
                <a:cs typeface="Calibri"/>
              </a:rPr>
              <a:t>i</a:t>
            </a:r>
            <a:r>
              <a:rPr lang="en-US" sz="1600">
                <a:latin typeface="Calibri"/>
                <a:cs typeface="Calibri"/>
              </a:rPr>
              <a:t>r</a:t>
            </a:r>
            <a:r>
              <a:rPr lang="en-150" sz="1600">
                <a:latin typeface="Calibri"/>
                <a:cs typeface="Calibri"/>
              </a:rPr>
              <a:t> </a:t>
            </a:r>
            <a:r>
              <a:rPr lang="en-US" sz="1600">
                <a:latin typeface="Calibri"/>
                <a:cs typeface="Calibri"/>
              </a:rPr>
              <a:t>n</a:t>
            </a:r>
            <a:r>
              <a:rPr lang="en-150" sz="1600">
                <a:latin typeface="Calibri"/>
                <a:cs typeface="Calibri"/>
              </a:rPr>
              <a:t>a</a:t>
            </a:r>
            <a:r>
              <a:rPr lang="en-US" sz="1600">
                <a:latin typeface="Calibri"/>
                <a:cs typeface="Calibri"/>
              </a:rPr>
              <a:t>m</a:t>
            </a:r>
            <a:r>
              <a:rPr lang="en-150" sz="1600">
                <a:latin typeface="Calibri"/>
                <a:cs typeface="Calibri"/>
              </a:rPr>
              <a:t>e</a:t>
            </a:r>
            <a:r>
              <a:rPr lang="en-US" sz="1600">
                <a:latin typeface="Calibri"/>
                <a:cs typeface="Calibri"/>
              </a:rPr>
              <a:t>s</a:t>
            </a:r>
            <a:endParaRPr lang="en-150" sz="1600">
              <a:latin typeface="Calibri"/>
              <a:cs typeface="Calibri"/>
            </a:endParaRPr>
          </a:p>
          <a:p>
            <a:pPr marL="0" indent="0">
              <a:buNone/>
            </a:pPr>
            <a:endParaRPr lang="en-150" sz="1600"/>
          </a:p>
        </p:txBody>
      </p:sp>
    </p:spTree>
    <p:extLst>
      <p:ext uri="{BB962C8B-B14F-4D97-AF65-F5344CB8AC3E}">
        <p14:creationId xmlns:p14="http://schemas.microsoft.com/office/powerpoint/2010/main" val="3900725535"/>
      </p:ext>
    </p:extLst>
  </p:cSld>
  <p:clrMapOvr>
    <a:masterClrMapping/>
  </p:clrMapOvr>
</p:sld>
</file>

<file path=ppt/theme/theme1.xml><?xml version="1.0" encoding="utf-8"?>
<a:theme xmlns:a="http://schemas.openxmlformats.org/drawingml/2006/main" name="Office">
  <a:themeElements>
    <a:clrScheme name="Benutzerdefiniert 3">
      <a:dk1>
        <a:srgbClr val="424242"/>
      </a:dk1>
      <a:lt1>
        <a:srgbClr val="FFFFFF"/>
      </a:lt1>
      <a:dk2>
        <a:srgbClr val="BDBDBD"/>
      </a:dk2>
      <a:lt2>
        <a:srgbClr val="FFFFFF"/>
      </a:lt2>
      <a:accent1>
        <a:srgbClr val="004891"/>
      </a:accent1>
      <a:accent2>
        <a:srgbClr val="424242"/>
      </a:accent2>
      <a:accent3>
        <a:srgbClr val="8B8B8B"/>
      </a:accent3>
      <a:accent4>
        <a:srgbClr val="BDBDBD"/>
      </a:accent4>
      <a:accent5>
        <a:srgbClr val="004992"/>
      </a:accent5>
      <a:accent6>
        <a:srgbClr val="FFFFFF"/>
      </a:accent6>
      <a:hlink>
        <a:srgbClr val="004891"/>
      </a:hlink>
      <a:folHlink>
        <a:srgbClr val="002C5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Benutzerdefiniert 3">
      <a:dk1>
        <a:srgbClr val="424242"/>
      </a:dk1>
      <a:lt1>
        <a:srgbClr val="FFFFFF"/>
      </a:lt1>
      <a:dk2>
        <a:srgbClr val="BDBDBD"/>
      </a:dk2>
      <a:lt2>
        <a:srgbClr val="FFFFFF"/>
      </a:lt2>
      <a:accent1>
        <a:srgbClr val="004891"/>
      </a:accent1>
      <a:accent2>
        <a:srgbClr val="424242"/>
      </a:accent2>
      <a:accent3>
        <a:srgbClr val="8B8B8B"/>
      </a:accent3>
      <a:accent4>
        <a:srgbClr val="BDBDBD"/>
      </a:accent4>
      <a:accent5>
        <a:srgbClr val="004992"/>
      </a:accent5>
      <a:accent6>
        <a:srgbClr val="FFFFFF"/>
      </a:accent6>
      <a:hlink>
        <a:srgbClr val="004891"/>
      </a:hlink>
      <a:folHlink>
        <a:srgbClr val="002C5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9118fdf-201a-4454-97c0-d84c6cf462a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35AA4E1EAFE541AF20B7B7D76F98F4" ma:contentTypeVersion="12" ma:contentTypeDescription="Create a new document." ma:contentTypeScope="" ma:versionID="482b6bea92ab5ab772f193d2c53a3cb7">
  <xsd:schema xmlns:xsd="http://www.w3.org/2001/XMLSchema" xmlns:xs="http://www.w3.org/2001/XMLSchema" xmlns:p="http://schemas.microsoft.com/office/2006/metadata/properties" xmlns:ns3="024508ce-3575-4ddd-88fe-bb67c039ae0d" xmlns:ns4="59118fdf-201a-4454-97c0-d84c6cf462a6" targetNamespace="http://schemas.microsoft.com/office/2006/metadata/properties" ma:root="true" ma:fieldsID="f6da343d39ab49f019ca0c186b6f486f" ns3:_="" ns4:_="">
    <xsd:import namespace="024508ce-3575-4ddd-88fe-bb67c039ae0d"/>
    <xsd:import namespace="59118fdf-201a-4454-97c0-d84c6cf462a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508ce-3575-4ddd-88fe-bb67c039ae0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118fdf-201a-4454-97c0-d84c6cf462a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93F49F-BF0C-4DF4-83D0-A3FE31EC96FD}">
  <ds:schemaRefs>
    <ds:schemaRef ds:uri="http://schemas.microsoft.com/sharepoint/v3/contenttype/forms"/>
  </ds:schemaRefs>
</ds:datastoreItem>
</file>

<file path=customXml/itemProps2.xml><?xml version="1.0" encoding="utf-8"?>
<ds:datastoreItem xmlns:ds="http://schemas.openxmlformats.org/officeDocument/2006/customXml" ds:itemID="{B32CDD1E-ADF5-47B5-A7CF-547EAB5C03CB}">
  <ds:schemaRefs>
    <ds:schemaRef ds:uri="http://schemas.microsoft.com/office/2006/metadata/properties"/>
    <ds:schemaRef ds:uri="http://purl.org/dc/dcmitype/"/>
    <ds:schemaRef ds:uri="http://purl.org/dc/terms/"/>
    <ds:schemaRef ds:uri="024508ce-3575-4ddd-88fe-bb67c039ae0d"/>
    <ds:schemaRef ds:uri="http://schemas.microsoft.com/office/2006/documentManagement/types"/>
    <ds:schemaRef ds:uri="59118fdf-201a-4454-97c0-d84c6cf462a6"/>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15C1F9F8-D9A1-48F8-80BE-36D0D24BD2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508ce-3575-4ddd-88fe-bb67c039ae0d"/>
    <ds:schemaRef ds:uri="59118fdf-201a-4454-97c0-d84c6cf462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594</TotalTime>
  <Words>10609</Words>
  <Application>Microsoft Office PowerPoint</Application>
  <PresentationFormat>Widescreen</PresentationFormat>
  <Paragraphs>1284</Paragraphs>
  <Slides>60</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Cascadia Code</vt:lpstr>
      <vt:lpstr>Symbol</vt:lpstr>
      <vt:lpstr>Wingdings</vt:lpstr>
      <vt:lpstr>Zapf Dingbats</vt:lpstr>
      <vt:lpstr>Office</vt:lpstr>
      <vt:lpstr>1_Office</vt:lpstr>
      <vt:lpstr>PowerPoint Presentation</vt:lpstr>
      <vt:lpstr>PowerPoint Presentation</vt:lpstr>
      <vt:lpstr>Clean code</vt:lpstr>
      <vt:lpstr>Clean code</vt:lpstr>
      <vt:lpstr>Clean code</vt:lpstr>
      <vt:lpstr>Names</vt:lpstr>
      <vt:lpstr>Names</vt:lpstr>
      <vt:lpstr>Names</vt:lpstr>
      <vt:lpstr>Names</vt:lpstr>
      <vt:lpstr>PowerPoint Presentation</vt:lpstr>
      <vt:lpstr>Functions</vt:lpstr>
      <vt:lpstr>Functions</vt:lpstr>
      <vt:lpstr>Functions</vt:lpstr>
      <vt:lpstr>Function structures</vt:lpstr>
      <vt:lpstr>Function structures</vt:lpstr>
      <vt:lpstr>Function structures</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Form</vt:lpstr>
      <vt:lpstr>SOLID</vt:lpstr>
      <vt:lpstr>Single Responsibility Principle</vt:lpstr>
      <vt:lpstr>Single Responsibility Principle</vt:lpstr>
      <vt:lpstr>Single Responsibility Principle</vt:lpstr>
      <vt:lpstr>Open/Closed Principle</vt:lpstr>
      <vt:lpstr>Open/Closed Principle</vt:lpstr>
      <vt:lpstr>Open/Closed Principle</vt:lpstr>
      <vt:lpstr>Liskov Substitution Principle</vt:lpstr>
      <vt:lpstr>Liskov Substitution Principle</vt:lpstr>
      <vt:lpstr>Liskov Substitution Principle</vt:lpstr>
      <vt:lpstr>Interface Segregation Principle</vt:lpstr>
      <vt:lpstr>Interface Segregation Principle</vt:lpstr>
      <vt:lpstr>Interface Segregation Principle</vt:lpstr>
      <vt:lpstr>Dependency Inversion Principle</vt:lpstr>
      <vt:lpstr>Dependency Inversion Principle</vt:lpstr>
      <vt:lpstr>Dependency Inversion Principle</vt:lpstr>
      <vt:lpstr>Architecture use cases and high level design</vt:lpstr>
      <vt:lpstr>Architecture use cases and high level design</vt:lpstr>
      <vt:lpstr>Architecture use cases and high level design</vt:lpstr>
      <vt:lpstr>Architecture use cases and high level design</vt:lpstr>
      <vt:lpstr>Architecture use cases and high level design</vt:lpstr>
      <vt:lpstr>Architecture use cases and high level design</vt:lpstr>
      <vt:lpstr>Architecture use cases and high level design</vt:lpstr>
      <vt:lpstr>Architecture use cases and high level design</vt:lpstr>
      <vt:lpstr>Architecture use cases and high level design</vt:lpstr>
      <vt:lpstr>SUMMARY</vt:lpstr>
      <vt:lpstr>Useful books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Stamatia Nassiou (TOPMOTIVE)</dc:creator>
  <cp:lastModifiedBy>Adina Nicoara (TOPMOTIVE)</cp:lastModifiedBy>
  <cp:revision>25</cp:revision>
  <dcterms:created xsi:type="dcterms:W3CDTF">2020-05-18T14:38:21Z</dcterms:created>
  <dcterms:modified xsi:type="dcterms:W3CDTF">2023-06-23T05:45:40Z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0x0101003635AA4E1EAFE541AF20B7B7D76F98F4</vt:lpwstr>
  </property>
</Properties>
</file>